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
      <p:font typeface="Abhaya Libre" charset="1" panose="02000503000000000000"/>
      <p:regular r:id="rId25"/>
    </p:embeddedFont>
    <p:embeddedFont>
      <p:font typeface="Abhaya Libre Bold" charset="1" panose="02000803000000000000"/>
      <p:regular r:id="rId26"/>
    </p:embeddedFont>
    <p:embeddedFont>
      <p:font typeface="Abhaya Libre Italics" charset="1" panose="02000503000000000000"/>
      <p:regular r:id="rId27"/>
    </p:embeddedFont>
    <p:embeddedFont>
      <p:font typeface="Abhaya Libre Bold Italics" charset="1" panose="02000803000000000000"/>
      <p:regular r:id="rId28"/>
    </p:embeddedFont>
    <p:embeddedFont>
      <p:font typeface="Abhaya Libre Medium" charset="1" panose="02000603000000000000"/>
      <p:regular r:id="rId29"/>
    </p:embeddedFont>
    <p:embeddedFont>
      <p:font typeface="Abhaya Libre Medium Italics" charset="1" panose="02000603000000000000"/>
      <p:regular r:id="rId30"/>
    </p:embeddedFont>
    <p:embeddedFont>
      <p:font typeface="Abhaya Libre Semi-Bold" charset="1" panose="02000703000000000000"/>
      <p:regular r:id="rId31"/>
    </p:embeddedFont>
    <p:embeddedFont>
      <p:font typeface="Abhaya Libre Semi-Bold Italics" charset="1" panose="02000703000000000000"/>
      <p:regular r:id="rId32"/>
    </p:embeddedFont>
    <p:embeddedFont>
      <p:font typeface="Abhaya Libre Ultra-Bold" charset="1" panose="02000803000000000000"/>
      <p:regular r:id="rId33"/>
    </p:embeddedFont>
    <p:embeddedFont>
      <p:font typeface="Abhaya Libre Ultra-Bold Italics" charset="1" panose="02000803000000000000"/>
      <p:regular r:id="rId34"/>
    </p:embeddedFont>
    <p:embeddedFont>
      <p:font typeface="Montserrat" charset="1" panose="00000500000000000000"/>
      <p:regular r:id="rId35"/>
    </p:embeddedFont>
    <p:embeddedFont>
      <p:font typeface="Montserrat Bold" charset="1" panose="00000800000000000000"/>
      <p:regular r:id="rId36"/>
    </p:embeddedFont>
    <p:embeddedFont>
      <p:font typeface="Montserrat Italics" charset="1" panose="00000500000000000000"/>
      <p:regular r:id="rId37"/>
    </p:embeddedFont>
    <p:embeddedFont>
      <p:font typeface="Montserrat Bold Italics" charset="1" panose="00000800000000000000"/>
      <p:regular r:id="rId38"/>
    </p:embeddedFont>
    <p:embeddedFont>
      <p:font typeface="Montserrat Thin" charset="1" panose="00000300000000000000"/>
      <p:regular r:id="rId39"/>
    </p:embeddedFont>
    <p:embeddedFont>
      <p:font typeface="Montserrat Thin Italics" charset="1" panose="00000300000000000000"/>
      <p:regular r:id="rId40"/>
    </p:embeddedFont>
    <p:embeddedFont>
      <p:font typeface="Montserrat Extra-Light" charset="1" panose="00000300000000000000"/>
      <p:regular r:id="rId41"/>
    </p:embeddedFont>
    <p:embeddedFont>
      <p:font typeface="Montserrat Extra-Light Italics" charset="1" panose="00000300000000000000"/>
      <p:regular r:id="rId42"/>
    </p:embeddedFont>
    <p:embeddedFont>
      <p:font typeface="Montserrat Light" charset="1" panose="00000400000000000000"/>
      <p:regular r:id="rId43"/>
    </p:embeddedFont>
    <p:embeddedFont>
      <p:font typeface="Montserrat Light Italics" charset="1" panose="00000400000000000000"/>
      <p:regular r:id="rId44"/>
    </p:embeddedFont>
    <p:embeddedFont>
      <p:font typeface="Montserrat Medium" charset="1" panose="00000600000000000000"/>
      <p:regular r:id="rId45"/>
    </p:embeddedFont>
    <p:embeddedFont>
      <p:font typeface="Montserrat Medium Italics" charset="1" panose="00000600000000000000"/>
      <p:regular r:id="rId46"/>
    </p:embeddedFont>
    <p:embeddedFont>
      <p:font typeface="Montserrat Semi-Bold" charset="1" panose="00000700000000000000"/>
      <p:regular r:id="rId47"/>
    </p:embeddedFont>
    <p:embeddedFont>
      <p:font typeface="Montserrat Semi-Bold Italics" charset="1" panose="00000700000000000000"/>
      <p:regular r:id="rId48"/>
    </p:embeddedFont>
    <p:embeddedFont>
      <p:font typeface="Montserrat Ultra-Bold" charset="1" panose="00000900000000000000"/>
      <p:regular r:id="rId49"/>
    </p:embeddedFont>
    <p:embeddedFont>
      <p:font typeface="Montserrat Ultra-Bold Italics" charset="1" panose="00000900000000000000"/>
      <p:regular r:id="rId50"/>
    </p:embeddedFont>
    <p:embeddedFont>
      <p:font typeface="Montserrat Heavy" charset="1" panose="00000A00000000000000"/>
      <p:regular r:id="rId51"/>
    </p:embeddedFont>
    <p:embeddedFont>
      <p:font typeface="Montserrat Heavy Italics" charset="1" panose="00000A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5605488" y="2400942"/>
            <a:ext cx="11044264" cy="3243581"/>
          </a:xfrm>
          <a:prstGeom prst="rect">
            <a:avLst/>
          </a:prstGeom>
        </p:spPr>
        <p:txBody>
          <a:bodyPr anchor="t" rtlCol="false" tIns="0" lIns="0" bIns="0" rIns="0">
            <a:spAutoFit/>
          </a:bodyPr>
          <a:lstStyle/>
          <a:p>
            <a:pPr algn="ctr">
              <a:lnSpc>
                <a:spcPts val="7760"/>
              </a:lnSpc>
            </a:pPr>
            <a:r>
              <a:rPr lang="en-US" sz="8000">
                <a:solidFill>
                  <a:srgbClr val="766154"/>
                </a:solidFill>
                <a:latin typeface="Alatsi"/>
              </a:rPr>
              <a:t>INSIGHT MATH</a:t>
            </a:r>
          </a:p>
          <a:p>
            <a:pPr algn="ctr">
              <a:lnSpc>
                <a:spcPts val="1940"/>
              </a:lnSpc>
            </a:pPr>
          </a:p>
          <a:p>
            <a:pPr algn="ctr">
              <a:lnSpc>
                <a:spcPts val="7760"/>
              </a:lnSpc>
            </a:pPr>
            <a:r>
              <a:rPr lang="en-US" sz="8000">
                <a:solidFill>
                  <a:srgbClr val="BA957C"/>
                </a:solidFill>
                <a:latin typeface="Alatsi"/>
              </a:rPr>
              <a:t>MATHEMATICAL APP FOR VISUALLY IMPAIRED</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979433" y="6124575"/>
            <a:ext cx="8277324" cy="3162300"/>
          </a:xfrm>
          <a:prstGeom prst="rect">
            <a:avLst/>
          </a:prstGeom>
        </p:spPr>
        <p:txBody>
          <a:bodyPr anchor="t" rtlCol="false" tIns="0" lIns="0" bIns="0" rIns="0">
            <a:spAutoFit/>
          </a:bodyPr>
          <a:lstStyle/>
          <a:p>
            <a:pPr algn="ctr">
              <a:lnSpc>
                <a:spcPts val="6299"/>
              </a:lnSpc>
            </a:pPr>
            <a:r>
              <a:rPr lang="en-US" sz="4500">
                <a:solidFill>
                  <a:srgbClr val="000000"/>
                </a:solidFill>
                <a:latin typeface="Alatsi Bold"/>
              </a:rPr>
              <a:t>Aryan Gwalani (2020400010)</a:t>
            </a:r>
          </a:p>
          <a:p>
            <a:pPr algn="ctr">
              <a:lnSpc>
                <a:spcPts val="6299"/>
              </a:lnSpc>
            </a:pPr>
            <a:r>
              <a:rPr lang="en-US" sz="4500">
                <a:solidFill>
                  <a:srgbClr val="000000"/>
                </a:solidFill>
                <a:latin typeface="Alatsi Bold"/>
              </a:rPr>
              <a:t>Sahil Nawale (2020400029)</a:t>
            </a:r>
          </a:p>
          <a:p>
            <a:pPr algn="ctr">
              <a:lnSpc>
                <a:spcPts val="6299"/>
              </a:lnSpc>
            </a:pPr>
            <a:r>
              <a:rPr lang="en-US" sz="4500">
                <a:solidFill>
                  <a:srgbClr val="000000"/>
                </a:solidFill>
                <a:latin typeface="Alatsi Bold"/>
              </a:rPr>
              <a:t>Atharv Raotole (2020400042)</a:t>
            </a:r>
          </a:p>
          <a:p>
            <a:pPr algn="ctr">
              <a:lnSpc>
                <a:spcPts val="6299"/>
              </a:lnSpc>
            </a:pPr>
            <a:r>
              <a:rPr lang="en-US" sz="4500">
                <a:solidFill>
                  <a:srgbClr val="000000"/>
                </a:solidFill>
                <a:latin typeface="Alatsi Bold"/>
              </a:rPr>
              <a:t>Tanish Shah (2020400050)</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TextBox 7" id="7"/>
          <p:cNvSpPr txBox="true"/>
          <p:nvPr/>
        </p:nvSpPr>
        <p:spPr>
          <a:xfrm rot="0">
            <a:off x="7581956" y="255588"/>
            <a:ext cx="312408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COLORS</a:t>
            </a:r>
          </a:p>
        </p:txBody>
      </p:sp>
      <p:sp>
        <p:nvSpPr>
          <p:cNvPr name="AutoShape 8" id="8"/>
          <p:cNvSpPr/>
          <p:nvPr/>
        </p:nvSpPr>
        <p:spPr>
          <a:xfrm flipH="true" flipV="true">
            <a:off x="448505" y="-104525"/>
            <a:ext cx="762" cy="7393966"/>
          </a:xfrm>
          <a:prstGeom prst="line">
            <a:avLst/>
          </a:prstGeom>
          <a:ln cap="flat" w="114300">
            <a:solidFill>
              <a:srgbClr val="9FC3D0"/>
            </a:solidFill>
            <a:prstDash val="solid"/>
            <a:headEnd type="none" len="sm" w="sm"/>
            <a:tailEnd type="none" len="sm" w="sm"/>
          </a:ln>
        </p:spPr>
      </p:sp>
      <p:sp>
        <p:nvSpPr>
          <p:cNvPr name="AutoShape 9" id="9"/>
          <p:cNvSpPr/>
          <p:nvPr/>
        </p:nvSpPr>
        <p:spPr>
          <a:xfrm flipH="true" flipV="true">
            <a:off x="443865" y="7289441"/>
            <a:ext cx="5403" cy="2997456"/>
          </a:xfrm>
          <a:prstGeom prst="line">
            <a:avLst/>
          </a:prstGeom>
          <a:ln cap="flat" w="114300">
            <a:solidFill>
              <a:srgbClr val="9FC3D0"/>
            </a:solidFill>
            <a:prstDash val="solid"/>
            <a:headEnd type="none" len="sm" w="sm"/>
            <a:tailEnd type="none" len="sm" w="sm"/>
          </a:ln>
        </p:spPr>
      </p:sp>
      <p:sp>
        <p:nvSpPr>
          <p:cNvPr name="Freeform 10" id="10"/>
          <p:cNvSpPr/>
          <p:nvPr/>
        </p:nvSpPr>
        <p:spPr>
          <a:xfrm flipH="false" flipV="false" rot="0">
            <a:off x="8409402"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883119" y="963235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43000" y="6242497"/>
            <a:ext cx="7694371" cy="3538851"/>
          </a:xfrm>
          <a:custGeom>
            <a:avLst/>
            <a:gdLst/>
            <a:ahLst/>
            <a:cxnLst/>
            <a:rect r="r" b="b" t="t" l="l"/>
            <a:pathLst>
              <a:path h="3538851" w="7694371">
                <a:moveTo>
                  <a:pt x="0" y="0"/>
                </a:moveTo>
                <a:lnTo>
                  <a:pt x="7694371" y="0"/>
                </a:lnTo>
                <a:lnTo>
                  <a:pt x="7694371" y="3538851"/>
                </a:lnTo>
                <a:lnTo>
                  <a:pt x="0" y="3538851"/>
                </a:lnTo>
                <a:lnTo>
                  <a:pt x="0" y="0"/>
                </a:lnTo>
                <a:close/>
              </a:path>
            </a:pathLst>
          </a:custGeom>
          <a:blipFill>
            <a:blip r:embed="rId4"/>
            <a:stretch>
              <a:fillRect l="0" t="-15507" r="0" b="0"/>
            </a:stretch>
          </a:blipFill>
        </p:spPr>
      </p:sp>
      <p:sp>
        <p:nvSpPr>
          <p:cNvPr name="Freeform 13" id="13"/>
          <p:cNvSpPr/>
          <p:nvPr/>
        </p:nvSpPr>
        <p:spPr>
          <a:xfrm flipH="false" flipV="false" rot="0">
            <a:off x="9625065" y="6242497"/>
            <a:ext cx="7882427" cy="3538851"/>
          </a:xfrm>
          <a:custGeom>
            <a:avLst/>
            <a:gdLst/>
            <a:ahLst/>
            <a:cxnLst/>
            <a:rect r="r" b="b" t="t" l="l"/>
            <a:pathLst>
              <a:path h="3538851" w="7882427">
                <a:moveTo>
                  <a:pt x="0" y="0"/>
                </a:moveTo>
                <a:lnTo>
                  <a:pt x="7882427" y="0"/>
                </a:lnTo>
                <a:lnTo>
                  <a:pt x="7882427" y="3538851"/>
                </a:lnTo>
                <a:lnTo>
                  <a:pt x="0" y="3538851"/>
                </a:lnTo>
                <a:lnTo>
                  <a:pt x="0" y="0"/>
                </a:lnTo>
                <a:close/>
              </a:path>
            </a:pathLst>
          </a:custGeom>
          <a:blipFill>
            <a:blip r:embed="rId5"/>
            <a:stretch>
              <a:fillRect l="0" t="-18330" r="0" b="0"/>
            </a:stretch>
          </a:blipFill>
        </p:spPr>
      </p:sp>
      <p:sp>
        <p:nvSpPr>
          <p:cNvPr name="TextBox 14" id="14"/>
          <p:cNvSpPr txBox="true"/>
          <p:nvPr/>
        </p:nvSpPr>
        <p:spPr>
          <a:xfrm rot="0">
            <a:off x="1028700" y="1663700"/>
            <a:ext cx="15184129" cy="475107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766154"/>
                </a:solidFill>
                <a:latin typeface="Open Sans Bold"/>
              </a:rPr>
              <a:t>Balanced Contrasts</a:t>
            </a:r>
            <a:r>
              <a:rPr lang="en-US" sz="2700">
                <a:solidFill>
                  <a:srgbClr val="000000"/>
                </a:solidFill>
                <a:latin typeface="Open Sans"/>
              </a:rPr>
              <a:t>: High contrast, carefully balanced for clarity without strain.</a:t>
            </a:r>
          </a:p>
          <a:p>
            <a:pPr algn="just" marL="582930" indent="-291465" lvl="1">
              <a:lnSpc>
                <a:spcPts val="3779"/>
              </a:lnSpc>
              <a:buFont typeface="Arial"/>
              <a:buChar char="•"/>
            </a:pPr>
            <a:r>
              <a:rPr lang="en-US" sz="2700">
                <a:solidFill>
                  <a:srgbClr val="766154"/>
                </a:solidFill>
                <a:latin typeface="Open Sans Bold"/>
              </a:rPr>
              <a:t>Sectional Color Differentiation</a:t>
            </a:r>
            <a:r>
              <a:rPr lang="en-US" sz="2700">
                <a:solidFill>
                  <a:srgbClr val="000000"/>
                </a:solidFill>
                <a:latin typeface="Open Sans"/>
              </a:rPr>
              <a:t>: Each section has a distinct color palette for easy navigation.</a:t>
            </a:r>
          </a:p>
          <a:p>
            <a:pPr algn="just" marL="582930" indent="-291465" lvl="1">
              <a:lnSpc>
                <a:spcPts val="3779"/>
              </a:lnSpc>
              <a:buFont typeface="Arial"/>
              <a:buChar char="•"/>
            </a:pPr>
            <a:r>
              <a:rPr lang="en-US" sz="2700">
                <a:solidFill>
                  <a:srgbClr val="766154"/>
                </a:solidFill>
                <a:latin typeface="Open Sans Bold"/>
              </a:rPr>
              <a:t>Maximized Readability</a:t>
            </a:r>
            <a:r>
              <a:rPr lang="en-US" sz="2700">
                <a:solidFill>
                  <a:srgbClr val="000000"/>
                </a:solidFill>
                <a:latin typeface="Open Sans"/>
              </a:rPr>
              <a:t>: Optimal text contrast for readability, especially for impaired users.</a:t>
            </a:r>
          </a:p>
          <a:p>
            <a:pPr algn="just" marL="582930" indent="-291465" lvl="1">
              <a:lnSpc>
                <a:spcPts val="3779"/>
              </a:lnSpc>
              <a:buFont typeface="Arial"/>
              <a:buChar char="•"/>
            </a:pPr>
            <a:r>
              <a:rPr lang="en-US" sz="2700">
                <a:solidFill>
                  <a:srgbClr val="766154"/>
                </a:solidFill>
                <a:latin typeface="Open Sans Bold"/>
              </a:rPr>
              <a:t>Intuitive Navigation</a:t>
            </a:r>
            <a:r>
              <a:rPr lang="en-US" sz="2700">
                <a:solidFill>
                  <a:srgbClr val="000000"/>
                </a:solidFill>
                <a:latin typeface="Open Sans"/>
              </a:rPr>
              <a:t>: Familiar color associations aid easy navigation.</a:t>
            </a:r>
          </a:p>
          <a:p>
            <a:pPr algn="just" marL="582930" indent="-291465" lvl="1">
              <a:lnSpc>
                <a:spcPts val="3779"/>
              </a:lnSpc>
              <a:buFont typeface="Arial"/>
              <a:buChar char="•"/>
            </a:pPr>
            <a:r>
              <a:rPr lang="en-US" sz="2700">
                <a:solidFill>
                  <a:srgbClr val="766154"/>
                </a:solidFill>
                <a:latin typeface="Open Sans Bold"/>
              </a:rPr>
              <a:t>Subtle Emphasis</a:t>
            </a:r>
            <a:r>
              <a:rPr lang="en-US" sz="2700">
                <a:solidFill>
                  <a:srgbClr val="000000"/>
                </a:solidFill>
                <a:latin typeface="Open Sans"/>
              </a:rPr>
              <a:t>: Cool backgrounds subtly guide attention without overwhelming.</a:t>
            </a:r>
          </a:p>
          <a:p>
            <a:pPr algn="just" marL="582930" indent="-291465" lvl="1">
              <a:lnSpc>
                <a:spcPts val="3779"/>
              </a:lnSpc>
              <a:buFont typeface="Arial"/>
              <a:buChar char="•"/>
            </a:pPr>
            <a:r>
              <a:rPr lang="en-US" sz="2700">
                <a:solidFill>
                  <a:srgbClr val="766154"/>
                </a:solidFill>
                <a:latin typeface="Open Sans Bold"/>
              </a:rPr>
              <a:t>Vibrant Highlights</a:t>
            </a:r>
            <a:r>
              <a:rPr lang="en-US" sz="2700">
                <a:solidFill>
                  <a:srgbClr val="000000"/>
                </a:solidFill>
                <a:latin typeface="Open Sans"/>
              </a:rPr>
              <a:t>: Saturated colors draw attention to important sections.</a:t>
            </a:r>
          </a:p>
          <a:p>
            <a:pPr algn="just" marL="582930" indent="-291465" lvl="1">
              <a:lnSpc>
                <a:spcPts val="3779"/>
              </a:lnSpc>
              <a:buFont typeface="Arial"/>
              <a:buChar char="•"/>
            </a:pPr>
            <a:r>
              <a:rPr lang="en-US" sz="2700">
                <a:solidFill>
                  <a:srgbClr val="766154"/>
                </a:solidFill>
                <a:latin typeface="Open Sans Bold"/>
              </a:rPr>
              <a:t>Balanced Framing</a:t>
            </a:r>
            <a:r>
              <a:rPr lang="en-US" sz="2700">
                <a:solidFill>
                  <a:srgbClr val="000000"/>
                </a:solidFill>
                <a:latin typeface="Open Sans"/>
              </a:rPr>
              <a:t>: Limited contrasting elements for visual comfort.</a:t>
            </a:r>
          </a:p>
          <a:p>
            <a:pPr algn="just">
              <a:lnSpc>
                <a:spcPts val="37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11959" y="453711"/>
            <a:ext cx="13464081" cy="1035678"/>
          </a:xfrm>
          <a:prstGeom prst="rect">
            <a:avLst/>
          </a:prstGeom>
        </p:spPr>
        <p:txBody>
          <a:bodyPr anchor="t" rtlCol="false" tIns="0" lIns="0" bIns="0" rIns="0">
            <a:spAutoFit/>
          </a:bodyPr>
          <a:lstStyle/>
          <a:p>
            <a:pPr algn="ctr">
              <a:lnSpc>
                <a:spcPts val="8540"/>
              </a:lnSpc>
            </a:pPr>
            <a:r>
              <a:rPr lang="en-US" sz="6100">
                <a:solidFill>
                  <a:srgbClr val="000000"/>
                </a:solidFill>
                <a:latin typeface="Alatsi Bold"/>
              </a:rPr>
              <a:t>EFFECTIVE FEEDBACK AND GUIDANCE</a:t>
            </a:r>
          </a:p>
        </p:txBody>
      </p:sp>
      <p:sp>
        <p:nvSpPr>
          <p:cNvPr name="AutoShape 4" id="4"/>
          <p:cNvSpPr/>
          <p:nvPr/>
        </p:nvSpPr>
        <p:spPr>
          <a:xfrm>
            <a:off x="-260599" y="9701138"/>
            <a:ext cx="18548599" cy="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0" id="10"/>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730414" y="3818987"/>
            <a:ext cx="8141803" cy="3863116"/>
          </a:xfrm>
          <a:custGeom>
            <a:avLst/>
            <a:gdLst/>
            <a:ahLst/>
            <a:cxnLst/>
            <a:rect r="r" b="b" t="t" l="l"/>
            <a:pathLst>
              <a:path h="3863116" w="8141803">
                <a:moveTo>
                  <a:pt x="0" y="0"/>
                </a:moveTo>
                <a:lnTo>
                  <a:pt x="8141804" y="0"/>
                </a:lnTo>
                <a:lnTo>
                  <a:pt x="8141804" y="3863116"/>
                </a:lnTo>
                <a:lnTo>
                  <a:pt x="0" y="3863116"/>
                </a:lnTo>
                <a:lnTo>
                  <a:pt x="0" y="0"/>
                </a:lnTo>
                <a:close/>
              </a:path>
            </a:pathLst>
          </a:custGeom>
          <a:blipFill>
            <a:blip r:embed="rId4"/>
            <a:stretch>
              <a:fillRect l="0" t="0" r="0" b="0"/>
            </a:stretch>
          </a:blipFill>
        </p:spPr>
      </p:sp>
      <p:sp>
        <p:nvSpPr>
          <p:cNvPr name="TextBox 12" id="12"/>
          <p:cNvSpPr txBox="true"/>
          <p:nvPr/>
        </p:nvSpPr>
        <p:spPr>
          <a:xfrm rot="0">
            <a:off x="585713" y="2282150"/>
            <a:ext cx="9144702" cy="6790055"/>
          </a:xfrm>
          <a:prstGeom prst="rect">
            <a:avLst/>
          </a:prstGeom>
        </p:spPr>
        <p:txBody>
          <a:bodyPr anchor="t" rtlCol="false" tIns="0" lIns="0" bIns="0" rIns="0">
            <a:spAutoFit/>
          </a:bodyPr>
          <a:lstStyle/>
          <a:p>
            <a:pPr>
              <a:lnSpc>
                <a:spcPts val="3220"/>
              </a:lnSpc>
            </a:pPr>
            <a:r>
              <a:rPr lang="en-US" sz="2300">
                <a:solidFill>
                  <a:srgbClr val="000000"/>
                </a:solidFill>
                <a:latin typeface="Canva Sans Bold"/>
              </a:rPr>
              <a:t>Usability &amp; Functionality</a:t>
            </a:r>
          </a:p>
          <a:p>
            <a:pPr marL="993141" indent="-331047" lvl="2">
              <a:lnSpc>
                <a:spcPts val="3220"/>
              </a:lnSpc>
              <a:buFont typeface="Arial"/>
              <a:buChar char="⚬"/>
            </a:pPr>
            <a:r>
              <a:rPr lang="en-US" sz="2300">
                <a:solidFill>
                  <a:srgbClr val="000000"/>
                </a:solidFill>
                <a:latin typeface="Canva Sans"/>
              </a:rPr>
              <a:t>Feedback: Icons should be efficient and match user expectations.</a:t>
            </a:r>
          </a:p>
          <a:p>
            <a:pPr marL="993141" indent="-331047" lvl="2">
              <a:lnSpc>
                <a:spcPts val="3220"/>
              </a:lnSpc>
              <a:buFont typeface="Arial"/>
              <a:buChar char="⚬"/>
            </a:pPr>
            <a:r>
              <a:rPr lang="en-US" sz="2300">
                <a:solidFill>
                  <a:srgbClr val="000000"/>
                </a:solidFill>
                <a:latin typeface="Canva Sans"/>
              </a:rPr>
              <a:t>Achievement: Designed icons to be familiar, direct, and efficient, considering task complexity.</a:t>
            </a:r>
          </a:p>
          <a:p>
            <a:pPr>
              <a:lnSpc>
                <a:spcPts val="3220"/>
              </a:lnSpc>
            </a:pPr>
          </a:p>
          <a:p>
            <a:pPr>
              <a:lnSpc>
                <a:spcPts val="3220"/>
              </a:lnSpc>
            </a:pPr>
            <a:r>
              <a:rPr lang="en-US" sz="2300">
                <a:solidFill>
                  <a:srgbClr val="000000"/>
                </a:solidFill>
                <a:latin typeface="Canva Sans Bold"/>
              </a:rPr>
              <a:t>Context &amp; Integration</a:t>
            </a:r>
          </a:p>
          <a:p>
            <a:pPr marL="993141" indent="-331047" lvl="2">
              <a:lnSpc>
                <a:spcPts val="3220"/>
              </a:lnSpc>
              <a:buFont typeface="Arial"/>
              <a:buChar char="⚬"/>
            </a:pPr>
            <a:r>
              <a:rPr lang="en-US" sz="2300">
                <a:solidFill>
                  <a:srgbClr val="000000"/>
                </a:solidFill>
                <a:latin typeface="Canva Sans"/>
              </a:rPr>
              <a:t>Feedback: Icons should fit the website's context and voice input</a:t>
            </a:r>
          </a:p>
          <a:p>
            <a:pPr marL="993141" indent="-331047" lvl="2">
              <a:lnSpc>
                <a:spcPts val="3220"/>
              </a:lnSpc>
              <a:buFont typeface="Arial"/>
              <a:buChar char="⚬"/>
            </a:pPr>
            <a:r>
              <a:rPr lang="en-US" sz="2300">
                <a:solidFill>
                  <a:srgbClr val="000000"/>
                </a:solidFill>
                <a:latin typeface="Canva Sans"/>
              </a:rPr>
              <a:t>Achievement: Incorporated icons into a voice-guided navigation system tailored to math tutoring.</a:t>
            </a:r>
          </a:p>
          <a:p>
            <a:pPr>
              <a:lnSpc>
                <a:spcPts val="3220"/>
              </a:lnSpc>
            </a:pPr>
          </a:p>
          <a:p>
            <a:pPr>
              <a:lnSpc>
                <a:spcPts val="3220"/>
              </a:lnSpc>
            </a:pPr>
            <a:r>
              <a:rPr lang="en-US" sz="2300">
                <a:solidFill>
                  <a:srgbClr val="000000"/>
                </a:solidFill>
                <a:latin typeface="Canva Sans Bold"/>
              </a:rPr>
              <a:t>Consistency &amp; Scalability</a:t>
            </a:r>
          </a:p>
          <a:p>
            <a:pPr marL="993141" indent="-331047" lvl="2">
              <a:lnSpc>
                <a:spcPts val="3220"/>
              </a:lnSpc>
              <a:buFont typeface="Arial"/>
              <a:buChar char="⚬"/>
            </a:pPr>
            <a:r>
              <a:rPr lang="en-US" sz="2300">
                <a:solidFill>
                  <a:srgbClr val="000000"/>
                </a:solidFill>
                <a:latin typeface="Canva Sans"/>
              </a:rPr>
              <a:t>Feedback: Maintain icon consistency and allow for scalability.</a:t>
            </a:r>
          </a:p>
          <a:p>
            <a:pPr marL="993141" indent="-331047" lvl="2">
              <a:lnSpc>
                <a:spcPts val="3220"/>
              </a:lnSpc>
              <a:buFont typeface="Arial"/>
              <a:buChar char="⚬"/>
            </a:pPr>
            <a:r>
              <a:rPr lang="en-US" sz="2300">
                <a:solidFill>
                  <a:srgbClr val="000000"/>
                </a:solidFill>
                <a:latin typeface="Canva Sans"/>
              </a:rPr>
              <a:t>Achievement: Established a standardized design approach and provided icons in standard sizes.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3" y="9807509"/>
            <a:ext cx="18287847" cy="0"/>
          </a:xfrm>
          <a:prstGeom prst="line">
            <a:avLst/>
          </a:prstGeom>
          <a:ln cap="flat" w="114300">
            <a:solidFill>
              <a:srgbClr val="9FC3D0"/>
            </a:solidFill>
            <a:prstDash val="solid"/>
            <a:headEnd type="none" len="sm" w="sm"/>
            <a:tailEnd type="none" len="sm" w="sm"/>
          </a:ln>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9" id="9"/>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187757" y="1673225"/>
            <a:ext cx="3189052" cy="2757898"/>
          </a:xfrm>
          <a:custGeom>
            <a:avLst/>
            <a:gdLst/>
            <a:ahLst/>
            <a:cxnLst/>
            <a:rect r="r" b="b" t="t" l="l"/>
            <a:pathLst>
              <a:path h="2757898" w="3189052">
                <a:moveTo>
                  <a:pt x="0" y="0"/>
                </a:moveTo>
                <a:lnTo>
                  <a:pt x="3189052" y="0"/>
                </a:lnTo>
                <a:lnTo>
                  <a:pt x="3189052" y="2757899"/>
                </a:lnTo>
                <a:lnTo>
                  <a:pt x="0" y="2757899"/>
                </a:lnTo>
                <a:lnTo>
                  <a:pt x="0" y="0"/>
                </a:lnTo>
                <a:close/>
              </a:path>
            </a:pathLst>
          </a:custGeom>
          <a:blipFill>
            <a:blip r:embed="rId4"/>
            <a:stretch>
              <a:fillRect l="0" t="0" r="0" b="0"/>
            </a:stretch>
          </a:blipFill>
        </p:spPr>
      </p:sp>
      <p:sp>
        <p:nvSpPr>
          <p:cNvPr name="Freeform 11" id="11"/>
          <p:cNvSpPr/>
          <p:nvPr/>
        </p:nvSpPr>
        <p:spPr>
          <a:xfrm flipH="false" flipV="false" rot="0">
            <a:off x="14121773" y="4637779"/>
            <a:ext cx="2930251" cy="2529627"/>
          </a:xfrm>
          <a:custGeom>
            <a:avLst/>
            <a:gdLst/>
            <a:ahLst/>
            <a:cxnLst/>
            <a:rect r="r" b="b" t="t" l="l"/>
            <a:pathLst>
              <a:path h="2529627" w="2930251">
                <a:moveTo>
                  <a:pt x="0" y="0"/>
                </a:moveTo>
                <a:lnTo>
                  <a:pt x="2930251" y="0"/>
                </a:lnTo>
                <a:lnTo>
                  <a:pt x="2930251" y="2529627"/>
                </a:lnTo>
                <a:lnTo>
                  <a:pt x="0" y="2529627"/>
                </a:lnTo>
                <a:lnTo>
                  <a:pt x="0" y="0"/>
                </a:lnTo>
                <a:close/>
              </a:path>
            </a:pathLst>
          </a:custGeom>
          <a:blipFill>
            <a:blip r:embed="rId5"/>
            <a:stretch>
              <a:fillRect l="0" t="-4297" r="0" b="-1909"/>
            </a:stretch>
          </a:blipFill>
        </p:spPr>
      </p:sp>
      <p:sp>
        <p:nvSpPr>
          <p:cNvPr name="Freeform 12" id="12"/>
          <p:cNvSpPr/>
          <p:nvPr/>
        </p:nvSpPr>
        <p:spPr>
          <a:xfrm flipH="false" flipV="false" rot="0">
            <a:off x="10987166" y="6796079"/>
            <a:ext cx="2820918" cy="2462221"/>
          </a:xfrm>
          <a:custGeom>
            <a:avLst/>
            <a:gdLst/>
            <a:ahLst/>
            <a:cxnLst/>
            <a:rect r="r" b="b" t="t" l="l"/>
            <a:pathLst>
              <a:path h="2462221" w="2820918">
                <a:moveTo>
                  <a:pt x="0" y="0"/>
                </a:moveTo>
                <a:lnTo>
                  <a:pt x="2820917" y="0"/>
                </a:lnTo>
                <a:lnTo>
                  <a:pt x="2820917" y="2462221"/>
                </a:lnTo>
                <a:lnTo>
                  <a:pt x="0" y="2462221"/>
                </a:lnTo>
                <a:lnTo>
                  <a:pt x="0" y="0"/>
                </a:lnTo>
                <a:close/>
              </a:path>
            </a:pathLst>
          </a:custGeom>
          <a:blipFill>
            <a:blip r:embed="rId6"/>
            <a:stretch>
              <a:fillRect l="-4626" t="0" r="0" b="-3080"/>
            </a:stretch>
          </a:blipFill>
        </p:spPr>
      </p:sp>
      <p:sp>
        <p:nvSpPr>
          <p:cNvPr name="TextBox 13" id="13"/>
          <p:cNvSpPr txBox="true"/>
          <p:nvPr/>
        </p:nvSpPr>
        <p:spPr>
          <a:xfrm rot="0">
            <a:off x="7395568" y="261623"/>
            <a:ext cx="3496864" cy="1035678"/>
          </a:xfrm>
          <a:prstGeom prst="rect">
            <a:avLst/>
          </a:prstGeom>
        </p:spPr>
        <p:txBody>
          <a:bodyPr anchor="t" rtlCol="false" tIns="0" lIns="0" bIns="0" rIns="0">
            <a:spAutoFit/>
          </a:bodyPr>
          <a:lstStyle/>
          <a:p>
            <a:pPr algn="ctr">
              <a:lnSpc>
                <a:spcPts val="8540"/>
              </a:lnSpc>
            </a:pPr>
            <a:r>
              <a:rPr lang="en-US" sz="6100">
                <a:solidFill>
                  <a:srgbClr val="000000"/>
                </a:solidFill>
                <a:latin typeface="Alatsi Bold"/>
              </a:rPr>
              <a:t>ICONS</a:t>
            </a:r>
          </a:p>
        </p:txBody>
      </p:sp>
      <p:sp>
        <p:nvSpPr>
          <p:cNvPr name="TextBox 14" id="14"/>
          <p:cNvSpPr txBox="true"/>
          <p:nvPr/>
        </p:nvSpPr>
        <p:spPr>
          <a:xfrm rot="0">
            <a:off x="534285" y="2027879"/>
            <a:ext cx="10013601" cy="7405434"/>
          </a:xfrm>
          <a:prstGeom prst="rect">
            <a:avLst/>
          </a:prstGeom>
        </p:spPr>
        <p:txBody>
          <a:bodyPr anchor="t" rtlCol="false" tIns="0" lIns="0" bIns="0" rIns="0">
            <a:spAutoFit/>
          </a:bodyPr>
          <a:lstStyle/>
          <a:p>
            <a:pPr marL="609377" indent="-304689" lvl="1">
              <a:lnSpc>
                <a:spcPts val="3951"/>
              </a:lnSpc>
              <a:buAutoNum type="arabicPeriod" startAt="1"/>
            </a:pPr>
            <a:r>
              <a:rPr lang="en-US" sz="2822">
                <a:solidFill>
                  <a:srgbClr val="000000"/>
                </a:solidFill>
                <a:latin typeface="Canva Sans Bold"/>
              </a:rPr>
              <a:t>Design Principles</a:t>
            </a:r>
          </a:p>
          <a:p>
            <a:pPr marL="1218754" indent="-406251" lvl="2">
              <a:lnSpc>
                <a:spcPts val="3951"/>
              </a:lnSpc>
              <a:buFont typeface="Arial"/>
              <a:buChar char="⚬"/>
            </a:pPr>
            <a:r>
              <a:rPr lang="en-US" sz="2822">
                <a:solidFill>
                  <a:srgbClr val="000000"/>
                </a:solidFill>
                <a:latin typeface="Canva Sans"/>
              </a:rPr>
              <a:t>Icons are familiar, clear, simple, consistent, direct, efficient</a:t>
            </a:r>
          </a:p>
          <a:p>
            <a:pPr marL="1218754" indent="-406251" lvl="2">
              <a:lnSpc>
                <a:spcPts val="3951"/>
              </a:lnSpc>
              <a:buFont typeface="Arial"/>
              <a:buChar char="⚬"/>
            </a:pPr>
            <a:r>
              <a:rPr lang="en-US" sz="2822">
                <a:solidFill>
                  <a:srgbClr val="000000"/>
                </a:solidFill>
                <a:latin typeface="Canva Sans"/>
              </a:rPr>
              <a:t>Designed considering Context, user expectations, task complexity</a:t>
            </a:r>
          </a:p>
          <a:p>
            <a:pPr marL="609377" indent="-304689" lvl="1">
              <a:lnSpc>
                <a:spcPts val="3951"/>
              </a:lnSpc>
              <a:buAutoNum type="arabicPeriod" startAt="1"/>
            </a:pPr>
            <a:r>
              <a:rPr lang="en-US" sz="2822">
                <a:solidFill>
                  <a:srgbClr val="000000"/>
                </a:solidFill>
                <a:latin typeface="Canva Sans Bold"/>
              </a:rPr>
              <a:t>Icon Utilization</a:t>
            </a:r>
          </a:p>
          <a:p>
            <a:pPr marL="1218754" indent="-406251" lvl="2">
              <a:lnSpc>
                <a:spcPts val="3951"/>
              </a:lnSpc>
              <a:buFont typeface="Arial"/>
              <a:buChar char="⚬"/>
            </a:pPr>
            <a:r>
              <a:rPr lang="en-US" sz="2822">
                <a:solidFill>
                  <a:srgbClr val="000000"/>
                </a:solidFill>
                <a:latin typeface="Canva Sans"/>
              </a:rPr>
              <a:t>Icons visually represent actions and info</a:t>
            </a:r>
          </a:p>
          <a:p>
            <a:pPr marL="1218754" indent="-406251" lvl="2">
              <a:lnSpc>
                <a:spcPts val="3951"/>
              </a:lnSpc>
              <a:buFont typeface="Arial"/>
              <a:buChar char="⚬"/>
            </a:pPr>
            <a:r>
              <a:rPr lang="en-US" sz="2822">
                <a:solidFill>
                  <a:srgbClr val="000000"/>
                </a:solidFill>
                <a:latin typeface="Canva Sans"/>
              </a:rPr>
              <a:t>Used for categorizing math topics and enhancing interaction</a:t>
            </a:r>
          </a:p>
          <a:p>
            <a:pPr marL="609377" indent="-304689" lvl="1">
              <a:lnSpc>
                <a:spcPts val="3951"/>
              </a:lnSpc>
              <a:buAutoNum type="arabicPeriod" startAt="1"/>
            </a:pPr>
            <a:r>
              <a:rPr lang="en-US" sz="2822">
                <a:solidFill>
                  <a:srgbClr val="000000"/>
                </a:solidFill>
                <a:latin typeface="Canva Sans Bold"/>
              </a:rPr>
              <a:t>Conclusion</a:t>
            </a:r>
          </a:p>
          <a:p>
            <a:pPr marL="1218754" indent="-406251" lvl="2">
              <a:lnSpc>
                <a:spcPts val="3951"/>
              </a:lnSpc>
              <a:buFont typeface="Arial"/>
              <a:buChar char="⚬"/>
            </a:pPr>
            <a:r>
              <a:rPr lang="en-US" sz="2822">
                <a:solidFill>
                  <a:srgbClr val="000000"/>
                </a:solidFill>
                <a:latin typeface="Canva Sans"/>
              </a:rPr>
              <a:t>Icon set tailored for the visually impaired.</a:t>
            </a:r>
          </a:p>
          <a:p>
            <a:pPr marL="1218754" indent="-406251" lvl="2">
              <a:lnSpc>
                <a:spcPts val="3951"/>
              </a:lnSpc>
              <a:buFont typeface="Arial"/>
              <a:buChar char="⚬"/>
            </a:pPr>
            <a:r>
              <a:rPr lang="en-US" sz="2822">
                <a:solidFill>
                  <a:srgbClr val="000000"/>
                </a:solidFill>
                <a:latin typeface="Canva Sans"/>
              </a:rPr>
              <a:t>Enhances engagement and navigation using voice input.</a:t>
            </a:r>
          </a:p>
          <a:p>
            <a:pPr marL="1218754" indent="-406251" lvl="2">
              <a:lnSpc>
                <a:spcPts val="3951"/>
              </a:lnSpc>
              <a:buFont typeface="Arial"/>
              <a:buChar char="⚬"/>
            </a:pPr>
            <a:r>
              <a:rPr lang="en-US" sz="2822">
                <a:solidFill>
                  <a:srgbClr val="000000"/>
                </a:solidFill>
                <a:latin typeface="Canva Sans"/>
              </a:rPr>
              <a:t>Facilitates easy interaction with math content</a:t>
            </a:r>
          </a:p>
          <a:p>
            <a:pPr>
              <a:lnSpc>
                <a:spcPts val="395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191167" y="42862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TEST &amp; RETEST</a:t>
            </a:r>
          </a:p>
        </p:txBody>
      </p:sp>
      <p:grpSp>
        <p:nvGrpSpPr>
          <p:cNvPr name="Group 3" id="3"/>
          <p:cNvGrpSpPr/>
          <p:nvPr/>
        </p:nvGrpSpPr>
        <p:grpSpPr>
          <a:xfrm rot="0">
            <a:off x="2186622" y="2508251"/>
            <a:ext cx="1102388" cy="1105361"/>
            <a:chOff x="0" y="0"/>
            <a:chExt cx="810614" cy="812800"/>
          </a:xfrm>
        </p:grpSpPr>
        <p:sp>
          <p:nvSpPr>
            <p:cNvPr name="Freeform 4" id="4"/>
            <p:cNvSpPr/>
            <p:nvPr/>
          </p:nvSpPr>
          <p:spPr>
            <a:xfrm flipH="false" flipV="false" rot="0">
              <a:off x="0" y="0"/>
              <a:ext cx="810614" cy="812800"/>
            </a:xfrm>
            <a:custGeom>
              <a:avLst/>
              <a:gdLst/>
              <a:ahLst/>
              <a:cxnLst/>
              <a:rect r="r" b="b" t="t" l="l"/>
              <a:pathLst>
                <a:path h="812800" w="810614">
                  <a:moveTo>
                    <a:pt x="405307" y="0"/>
                  </a:moveTo>
                  <a:cubicBezTo>
                    <a:pt x="181462" y="0"/>
                    <a:pt x="0" y="181951"/>
                    <a:pt x="0" y="406400"/>
                  </a:cubicBezTo>
                  <a:cubicBezTo>
                    <a:pt x="0" y="630849"/>
                    <a:pt x="181462" y="812800"/>
                    <a:pt x="405307" y="812800"/>
                  </a:cubicBezTo>
                  <a:cubicBezTo>
                    <a:pt x="629152" y="812800"/>
                    <a:pt x="810614" y="630849"/>
                    <a:pt x="810614" y="406400"/>
                  </a:cubicBezTo>
                  <a:cubicBezTo>
                    <a:pt x="810614" y="181951"/>
                    <a:pt x="629152" y="0"/>
                    <a:pt x="405307" y="0"/>
                  </a:cubicBezTo>
                  <a:close/>
                </a:path>
              </a:pathLst>
            </a:custGeom>
            <a:solidFill>
              <a:srgbClr val="E9C7C6"/>
            </a:solidFill>
          </p:spPr>
        </p:sp>
        <p:sp>
          <p:nvSpPr>
            <p:cNvPr name="TextBox 5" id="5"/>
            <p:cNvSpPr txBox="true"/>
            <p:nvPr/>
          </p:nvSpPr>
          <p:spPr>
            <a:xfrm>
              <a:off x="75995" y="38100"/>
              <a:ext cx="658624"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86622" y="2582373"/>
            <a:ext cx="1102388"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7" id="7"/>
          <p:cNvGrpSpPr/>
          <p:nvPr/>
        </p:nvGrpSpPr>
        <p:grpSpPr>
          <a:xfrm rot="0">
            <a:off x="2186622" y="4242262"/>
            <a:ext cx="1102388" cy="1105361"/>
            <a:chOff x="0" y="0"/>
            <a:chExt cx="810614" cy="812800"/>
          </a:xfrm>
        </p:grpSpPr>
        <p:sp>
          <p:nvSpPr>
            <p:cNvPr name="Freeform 8" id="8"/>
            <p:cNvSpPr/>
            <p:nvPr/>
          </p:nvSpPr>
          <p:spPr>
            <a:xfrm flipH="false" flipV="false" rot="0">
              <a:off x="0" y="0"/>
              <a:ext cx="810614" cy="812800"/>
            </a:xfrm>
            <a:custGeom>
              <a:avLst/>
              <a:gdLst/>
              <a:ahLst/>
              <a:cxnLst/>
              <a:rect r="r" b="b" t="t" l="l"/>
              <a:pathLst>
                <a:path h="812800" w="810614">
                  <a:moveTo>
                    <a:pt x="405307" y="0"/>
                  </a:moveTo>
                  <a:cubicBezTo>
                    <a:pt x="181462" y="0"/>
                    <a:pt x="0" y="181951"/>
                    <a:pt x="0" y="406400"/>
                  </a:cubicBezTo>
                  <a:cubicBezTo>
                    <a:pt x="0" y="630849"/>
                    <a:pt x="181462" y="812800"/>
                    <a:pt x="405307" y="812800"/>
                  </a:cubicBezTo>
                  <a:cubicBezTo>
                    <a:pt x="629152" y="812800"/>
                    <a:pt x="810614" y="630849"/>
                    <a:pt x="810614" y="406400"/>
                  </a:cubicBezTo>
                  <a:cubicBezTo>
                    <a:pt x="810614" y="181951"/>
                    <a:pt x="629152" y="0"/>
                    <a:pt x="405307" y="0"/>
                  </a:cubicBezTo>
                  <a:close/>
                </a:path>
              </a:pathLst>
            </a:custGeom>
            <a:solidFill>
              <a:srgbClr val="E9C7C6"/>
            </a:solidFill>
          </p:spPr>
        </p:sp>
        <p:sp>
          <p:nvSpPr>
            <p:cNvPr name="TextBox 9" id="9"/>
            <p:cNvSpPr txBox="true"/>
            <p:nvPr/>
          </p:nvSpPr>
          <p:spPr>
            <a:xfrm>
              <a:off x="75995" y="38100"/>
              <a:ext cx="658624"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186622" y="4316384"/>
            <a:ext cx="1102388"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grpSp>
        <p:nvGrpSpPr>
          <p:cNvPr name="Group 11" id="11"/>
          <p:cNvGrpSpPr/>
          <p:nvPr/>
        </p:nvGrpSpPr>
        <p:grpSpPr>
          <a:xfrm rot="0">
            <a:off x="10714569" y="2566299"/>
            <a:ext cx="1102388" cy="1105361"/>
            <a:chOff x="0" y="0"/>
            <a:chExt cx="810614" cy="812800"/>
          </a:xfrm>
        </p:grpSpPr>
        <p:sp>
          <p:nvSpPr>
            <p:cNvPr name="Freeform 12" id="12"/>
            <p:cNvSpPr/>
            <p:nvPr/>
          </p:nvSpPr>
          <p:spPr>
            <a:xfrm flipH="false" flipV="false" rot="0">
              <a:off x="0" y="0"/>
              <a:ext cx="810614" cy="812800"/>
            </a:xfrm>
            <a:custGeom>
              <a:avLst/>
              <a:gdLst/>
              <a:ahLst/>
              <a:cxnLst/>
              <a:rect r="r" b="b" t="t" l="l"/>
              <a:pathLst>
                <a:path h="812800" w="810614">
                  <a:moveTo>
                    <a:pt x="405307" y="0"/>
                  </a:moveTo>
                  <a:cubicBezTo>
                    <a:pt x="181462" y="0"/>
                    <a:pt x="0" y="181951"/>
                    <a:pt x="0" y="406400"/>
                  </a:cubicBezTo>
                  <a:cubicBezTo>
                    <a:pt x="0" y="630849"/>
                    <a:pt x="181462" y="812800"/>
                    <a:pt x="405307" y="812800"/>
                  </a:cubicBezTo>
                  <a:cubicBezTo>
                    <a:pt x="629152" y="812800"/>
                    <a:pt x="810614" y="630849"/>
                    <a:pt x="810614" y="406400"/>
                  </a:cubicBezTo>
                  <a:cubicBezTo>
                    <a:pt x="810614" y="181951"/>
                    <a:pt x="629152" y="0"/>
                    <a:pt x="405307" y="0"/>
                  </a:cubicBezTo>
                  <a:close/>
                </a:path>
              </a:pathLst>
            </a:custGeom>
            <a:solidFill>
              <a:srgbClr val="E9C7C6"/>
            </a:solidFill>
          </p:spPr>
        </p:sp>
        <p:sp>
          <p:nvSpPr>
            <p:cNvPr name="TextBox 13" id="13"/>
            <p:cNvSpPr txBox="true"/>
            <p:nvPr/>
          </p:nvSpPr>
          <p:spPr>
            <a:xfrm>
              <a:off x="75995" y="38100"/>
              <a:ext cx="658624"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714569" y="2640421"/>
            <a:ext cx="1102388"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sp>
        <p:nvSpPr>
          <p:cNvPr name="TextBox 15" id="15"/>
          <p:cNvSpPr txBox="true"/>
          <p:nvPr/>
        </p:nvSpPr>
        <p:spPr>
          <a:xfrm rot="0">
            <a:off x="3466943" y="2835830"/>
            <a:ext cx="13741526" cy="509148"/>
          </a:xfrm>
          <a:prstGeom prst="rect">
            <a:avLst/>
          </a:prstGeom>
        </p:spPr>
        <p:txBody>
          <a:bodyPr anchor="t" rtlCol="false" tIns="0" lIns="0" bIns="0" rIns="0">
            <a:spAutoFit/>
          </a:bodyPr>
          <a:lstStyle/>
          <a:p>
            <a:pPr>
              <a:lnSpc>
                <a:spcPts val="4184"/>
              </a:lnSpc>
            </a:pPr>
            <a:r>
              <a:rPr lang="en-US" sz="2989">
                <a:solidFill>
                  <a:srgbClr val="000000"/>
                </a:solidFill>
                <a:latin typeface="Alatsi Bold"/>
              </a:rPr>
              <a:t>User testing login </a:t>
            </a:r>
            <a:r>
              <a:rPr lang="en-US" sz="2989">
                <a:solidFill>
                  <a:srgbClr val="000000"/>
                </a:solidFill>
                <a:latin typeface="Alatsi Bold"/>
              </a:rPr>
              <a:t>functionality</a:t>
            </a:r>
          </a:p>
        </p:txBody>
      </p:sp>
      <p:sp>
        <p:nvSpPr>
          <p:cNvPr name="TextBox 16" id="16"/>
          <p:cNvSpPr txBox="true"/>
          <p:nvPr/>
        </p:nvSpPr>
        <p:spPr>
          <a:xfrm rot="0">
            <a:off x="3466943" y="4494819"/>
            <a:ext cx="8681680" cy="533570"/>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Testing of accessibility and complexity of features</a:t>
            </a:r>
          </a:p>
        </p:txBody>
      </p:sp>
      <p:sp>
        <p:nvSpPr>
          <p:cNvPr name="TextBox 17" id="17"/>
          <p:cNvSpPr txBox="true"/>
          <p:nvPr/>
        </p:nvSpPr>
        <p:spPr>
          <a:xfrm rot="0">
            <a:off x="11994889" y="2818857"/>
            <a:ext cx="4645572" cy="533570"/>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Acceptance testing by user</a:t>
            </a:r>
          </a:p>
        </p:txBody>
      </p:sp>
      <p:grpSp>
        <p:nvGrpSpPr>
          <p:cNvPr name="Group 18" id="18"/>
          <p:cNvGrpSpPr/>
          <p:nvPr/>
        </p:nvGrpSpPr>
        <p:grpSpPr>
          <a:xfrm rot="0">
            <a:off x="627362" y="0"/>
            <a:ext cx="937061" cy="10287000"/>
            <a:chOff x="0" y="0"/>
            <a:chExt cx="246798" cy="2709333"/>
          </a:xfrm>
        </p:grpSpPr>
        <p:sp>
          <p:nvSpPr>
            <p:cNvPr name="Freeform 19" id="19"/>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0" id="20"/>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2" id="22"/>
          <p:cNvSpPr/>
          <p:nvPr/>
        </p:nvSpPr>
        <p:spPr>
          <a:xfrm flipH="true" flipV="true">
            <a:off x="1090490" y="-104525"/>
            <a:ext cx="762" cy="7364983"/>
          </a:xfrm>
          <a:prstGeom prst="line">
            <a:avLst/>
          </a:prstGeom>
          <a:ln cap="flat" w="114300">
            <a:solidFill>
              <a:srgbClr val="9FC3D0"/>
            </a:solidFill>
            <a:prstDash val="solid"/>
            <a:headEnd type="none" len="sm" w="sm"/>
            <a:tailEnd type="none" len="sm" w="sm"/>
          </a:ln>
        </p:spPr>
      </p:sp>
      <p:grpSp>
        <p:nvGrpSpPr>
          <p:cNvPr name="Group 23" id="23"/>
          <p:cNvGrpSpPr/>
          <p:nvPr/>
        </p:nvGrpSpPr>
        <p:grpSpPr>
          <a:xfrm rot="0">
            <a:off x="15859155" y="0"/>
            <a:ext cx="1562612" cy="1673225"/>
            <a:chOff x="0" y="0"/>
            <a:chExt cx="2083482" cy="2230967"/>
          </a:xfrm>
        </p:grpSpPr>
        <p:grpSp>
          <p:nvGrpSpPr>
            <p:cNvPr name="Group 24" id="24"/>
            <p:cNvGrpSpPr/>
            <p:nvPr/>
          </p:nvGrpSpPr>
          <p:grpSpPr>
            <a:xfrm rot="0">
              <a:off x="75599" y="0"/>
              <a:ext cx="1932284" cy="2230967"/>
              <a:chOff x="0" y="0"/>
              <a:chExt cx="703982" cy="812800"/>
            </a:xfrm>
          </p:grpSpPr>
          <p:sp>
            <p:nvSpPr>
              <p:cNvPr name="Freeform 25" id="2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6" id="2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28" id="28"/>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4819231" y="5783123"/>
            <a:ext cx="8649538" cy="4104026"/>
          </a:xfrm>
          <a:custGeom>
            <a:avLst/>
            <a:gdLst/>
            <a:ahLst/>
            <a:cxnLst/>
            <a:rect r="r" b="b" t="t" l="l"/>
            <a:pathLst>
              <a:path h="4104026" w="8649538">
                <a:moveTo>
                  <a:pt x="0" y="0"/>
                </a:moveTo>
                <a:lnTo>
                  <a:pt x="8649538" y="0"/>
                </a:lnTo>
                <a:lnTo>
                  <a:pt x="8649538" y="4104026"/>
                </a:lnTo>
                <a:lnTo>
                  <a:pt x="0" y="4104026"/>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sp>
        <p:nvSpPr>
          <p:cNvPr name="TextBox 3" id="3"/>
          <p:cNvSpPr txBox="true"/>
          <p:nvPr/>
        </p:nvSpPr>
        <p:spPr>
          <a:xfrm rot="0">
            <a:off x="5033857" y="6762653"/>
            <a:ext cx="10669737" cy="695542"/>
          </a:xfrm>
          <a:prstGeom prst="rect">
            <a:avLst/>
          </a:prstGeom>
        </p:spPr>
        <p:txBody>
          <a:bodyPr anchor="t" rtlCol="false" tIns="0" lIns="0" bIns="0" rIns="0">
            <a:spAutoFit/>
          </a:bodyPr>
          <a:lstStyle/>
          <a:p>
            <a:pPr algn="ctr">
              <a:lnSpc>
                <a:spcPts val="5763"/>
              </a:lnSpc>
            </a:pPr>
            <a:r>
              <a:rPr lang="en-US" sz="4116" u="sng">
                <a:solidFill>
                  <a:srgbClr val="000000"/>
                </a:solidFill>
                <a:latin typeface="Alatsi Bold"/>
              </a:rPr>
              <a:t>Presented By: Group 4</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INDEX</a:t>
            </a:r>
          </a:p>
        </p:txBody>
      </p:sp>
      <p:sp>
        <p:nvSpPr>
          <p:cNvPr name="TextBox 3" id="3"/>
          <p:cNvSpPr txBox="true"/>
          <p:nvPr/>
        </p:nvSpPr>
        <p:spPr>
          <a:xfrm rot="0">
            <a:off x="9144000" y="4013207"/>
            <a:ext cx="7816396"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Effective feedback and guidance</a:t>
            </a:r>
          </a:p>
        </p:txBody>
      </p:sp>
      <p:sp>
        <p:nvSpPr>
          <p:cNvPr name="TextBox 4" id="4"/>
          <p:cNvSpPr txBox="true"/>
          <p:nvPr/>
        </p:nvSpPr>
        <p:spPr>
          <a:xfrm rot="0">
            <a:off x="9189689" y="5190497"/>
            <a:ext cx="4480960"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Icons</a:t>
            </a:r>
          </a:p>
        </p:txBody>
      </p:sp>
      <p:sp>
        <p:nvSpPr>
          <p:cNvPr name="AutoShape 5" id="5"/>
          <p:cNvSpPr/>
          <p:nvPr/>
        </p:nvSpPr>
        <p:spPr>
          <a:xfrm>
            <a:off x="-260599" y="9610725"/>
            <a:ext cx="7105264" cy="19050"/>
          </a:xfrm>
          <a:prstGeom prst="line">
            <a:avLst/>
          </a:prstGeom>
          <a:ln cap="flat" w="114300">
            <a:solidFill>
              <a:srgbClr val="9FC3D0"/>
            </a:solidFill>
            <a:prstDash val="solid"/>
            <a:headEnd type="none" len="sm" w="sm"/>
            <a:tailEnd type="none" len="sm" w="sm"/>
          </a:ln>
        </p:spPr>
      </p:sp>
      <p:sp>
        <p:nvSpPr>
          <p:cNvPr name="AutoShape 6" id="6"/>
          <p:cNvSpPr/>
          <p:nvPr/>
        </p:nvSpPr>
        <p:spPr>
          <a:xfrm>
            <a:off x="11430169" y="9610725"/>
            <a:ext cx="7105264" cy="19050"/>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2" id="12"/>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204428" y="2896530"/>
            <a:ext cx="5243883" cy="672465"/>
          </a:xfrm>
          <a:prstGeom prst="rect">
            <a:avLst/>
          </a:prstGeom>
        </p:spPr>
        <p:txBody>
          <a:bodyPr anchor="t" rtlCol="false" tIns="0" lIns="0" bIns="0" rIns="0">
            <a:spAutoFit/>
          </a:bodyPr>
          <a:lstStyle/>
          <a:p>
            <a:pPr marL="842008" indent="-421004" lvl="1">
              <a:lnSpc>
                <a:spcPts val="5459"/>
              </a:lnSpc>
              <a:buFont typeface="Arial"/>
              <a:buChar char="•"/>
            </a:pPr>
            <a:r>
              <a:rPr lang="en-US" sz="3899">
                <a:solidFill>
                  <a:srgbClr val="000000"/>
                </a:solidFill>
                <a:latin typeface="Alatsi Bold"/>
              </a:rPr>
              <a:t>Know Your Client</a:t>
            </a:r>
          </a:p>
        </p:txBody>
      </p:sp>
      <p:sp>
        <p:nvSpPr>
          <p:cNvPr name="TextBox 15" id="15"/>
          <p:cNvSpPr txBox="true"/>
          <p:nvPr/>
        </p:nvSpPr>
        <p:spPr>
          <a:xfrm rot="0">
            <a:off x="2204428" y="3962400"/>
            <a:ext cx="6939572" cy="13487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Understand Business Functions</a:t>
            </a:r>
          </a:p>
        </p:txBody>
      </p:sp>
      <p:sp>
        <p:nvSpPr>
          <p:cNvPr name="TextBox 16" id="16"/>
          <p:cNvSpPr txBox="true"/>
          <p:nvPr/>
        </p:nvSpPr>
        <p:spPr>
          <a:xfrm rot="0">
            <a:off x="2204428" y="5608660"/>
            <a:ext cx="6939572" cy="13487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Understand Principles of Good screen design</a:t>
            </a:r>
          </a:p>
        </p:txBody>
      </p:sp>
      <p:sp>
        <p:nvSpPr>
          <p:cNvPr name="TextBox 17" id="17"/>
          <p:cNvSpPr txBox="true"/>
          <p:nvPr/>
        </p:nvSpPr>
        <p:spPr>
          <a:xfrm rot="0">
            <a:off x="9144000" y="2835917"/>
            <a:ext cx="5760701"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Screen-Based controls</a:t>
            </a:r>
          </a:p>
        </p:txBody>
      </p:sp>
      <p:sp>
        <p:nvSpPr>
          <p:cNvPr name="TextBox 18" id="18"/>
          <p:cNvSpPr txBox="true"/>
          <p:nvPr/>
        </p:nvSpPr>
        <p:spPr>
          <a:xfrm rot="0">
            <a:off x="2873633" y="981075"/>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19" id="19"/>
          <p:cNvSpPr txBox="true"/>
          <p:nvPr/>
        </p:nvSpPr>
        <p:spPr>
          <a:xfrm rot="0">
            <a:off x="2204428" y="7257755"/>
            <a:ext cx="6939572"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System Menu Navigation</a:t>
            </a:r>
          </a:p>
        </p:txBody>
      </p:sp>
      <p:sp>
        <p:nvSpPr>
          <p:cNvPr name="TextBox 20" id="20"/>
          <p:cNvSpPr txBox="true"/>
          <p:nvPr/>
        </p:nvSpPr>
        <p:spPr>
          <a:xfrm rot="0">
            <a:off x="2204428" y="8240100"/>
            <a:ext cx="3248213" cy="672465"/>
          </a:xfrm>
          <a:prstGeom prst="rect">
            <a:avLst/>
          </a:prstGeom>
        </p:spPr>
        <p:txBody>
          <a:bodyPr anchor="t" rtlCol="false" tIns="0" lIns="0" bIns="0" rIns="0">
            <a:spAutoFit/>
          </a:bodyPr>
          <a:lstStyle/>
          <a:p>
            <a:pPr marL="842008" indent="-421004" lvl="1">
              <a:lnSpc>
                <a:spcPts val="5459"/>
              </a:lnSpc>
              <a:buFont typeface="Arial"/>
              <a:buChar char="•"/>
            </a:pPr>
            <a:r>
              <a:rPr lang="en-US" sz="3899">
                <a:solidFill>
                  <a:srgbClr val="000000"/>
                </a:solidFill>
                <a:latin typeface="Alatsi Bold"/>
              </a:rPr>
              <a:t>Windows</a:t>
            </a:r>
          </a:p>
        </p:txBody>
      </p:sp>
      <p:sp>
        <p:nvSpPr>
          <p:cNvPr name="TextBox 21" id="21"/>
          <p:cNvSpPr txBox="true"/>
          <p:nvPr/>
        </p:nvSpPr>
        <p:spPr>
          <a:xfrm rot="0">
            <a:off x="9189689" y="6367787"/>
            <a:ext cx="4480960"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Colors</a:t>
            </a:r>
          </a:p>
        </p:txBody>
      </p:sp>
      <p:sp>
        <p:nvSpPr>
          <p:cNvPr name="TextBox 22" id="22"/>
          <p:cNvSpPr txBox="true"/>
          <p:nvPr/>
        </p:nvSpPr>
        <p:spPr>
          <a:xfrm rot="0">
            <a:off x="9189689" y="7545077"/>
            <a:ext cx="4480960" cy="6629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000000"/>
                </a:solidFill>
                <a:latin typeface="Alatsi Bold"/>
              </a:rPr>
              <a:t>Test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484448" y="3044643"/>
            <a:ext cx="13319104" cy="5641340"/>
          </a:xfrm>
          <a:prstGeom prst="rect">
            <a:avLst/>
          </a:prstGeom>
        </p:spPr>
        <p:txBody>
          <a:bodyPr anchor="t" rtlCol="false" tIns="0" lIns="0" bIns="0" rIns="0">
            <a:spAutoFit/>
          </a:bodyPr>
          <a:lstStyle/>
          <a:p>
            <a:pPr algn="just">
              <a:lnSpc>
                <a:spcPts val="4060"/>
              </a:lnSpc>
            </a:pPr>
            <a:r>
              <a:rPr lang="en-US" sz="2900">
                <a:solidFill>
                  <a:srgbClr val="000000"/>
                </a:solidFill>
                <a:latin typeface="Open Sans"/>
              </a:rPr>
              <a:t>This presentation explores the development and implementation of mathematical applications designed specifically for visually impaired users. The focus is on enhancing accessibility to mathematical education and practice through innovative technologies that adapt to the unique needs of these learners. We will examine key features such as audio feedback, tactile interfaces, and integration with existing assistive technologies like screen readers. The applications discussed aim to provide an inclusive, intuitive learning environment that empowers visually impaired students to explore mathematical concepts independently. This session highlights the challenges, solutions, and impact of these specialized tools, underscoring the importance of accessible design in educational technology.</a:t>
            </a:r>
          </a:p>
        </p:txBody>
      </p:sp>
      <p:sp>
        <p:nvSpPr>
          <p:cNvPr name="AutoShape 3" id="3"/>
          <p:cNvSpPr/>
          <p:nvPr/>
        </p:nvSpPr>
        <p:spPr>
          <a:xfrm>
            <a:off x="0" y="9511390"/>
            <a:ext cx="18288000" cy="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53980" y="937997"/>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ABSTRACT</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248636" y="746631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TextBox 8" id="8"/>
          <p:cNvSpPr txBox="true"/>
          <p:nvPr/>
        </p:nvSpPr>
        <p:spPr>
          <a:xfrm rot="0">
            <a:off x="440694" y="1266189"/>
            <a:ext cx="12291123" cy="8725535"/>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Bold"/>
              </a:rPr>
              <a:t>Unde</a:t>
            </a:r>
            <a:r>
              <a:rPr lang="en-US" sz="2599">
                <a:solidFill>
                  <a:srgbClr val="000000"/>
                </a:solidFill>
                <a:latin typeface="Open Sans Bold"/>
              </a:rPr>
              <a:t>rstanding Visual Impairment:</a:t>
            </a:r>
          </a:p>
          <a:p>
            <a:pPr algn="just" marL="561339" indent="-280669" lvl="1">
              <a:lnSpc>
                <a:spcPts val="3639"/>
              </a:lnSpc>
              <a:buFont typeface="Arial"/>
              <a:buChar char="•"/>
            </a:pPr>
            <a:r>
              <a:rPr lang="en-US" sz="2599">
                <a:solidFill>
                  <a:srgbClr val="000000"/>
                </a:solidFill>
                <a:latin typeface="Open Sans"/>
              </a:rPr>
              <a:t>Recognize types and degrees of visual impairment.</a:t>
            </a:r>
          </a:p>
          <a:p>
            <a:pPr algn="just" marL="561339" indent="-280669" lvl="1">
              <a:lnSpc>
                <a:spcPts val="3639"/>
              </a:lnSpc>
              <a:buFont typeface="Arial"/>
              <a:buChar char="•"/>
            </a:pPr>
            <a:r>
              <a:rPr lang="en-US" sz="2599">
                <a:solidFill>
                  <a:srgbClr val="000000"/>
                </a:solidFill>
                <a:latin typeface="Open Sans"/>
              </a:rPr>
              <a:t>Acknowledge challenges in accessing mathematical content.</a:t>
            </a:r>
          </a:p>
          <a:p>
            <a:pPr algn="just">
              <a:lnSpc>
                <a:spcPts val="3639"/>
              </a:lnSpc>
            </a:pPr>
          </a:p>
          <a:p>
            <a:pPr algn="just">
              <a:lnSpc>
                <a:spcPts val="3639"/>
              </a:lnSpc>
            </a:pPr>
            <a:r>
              <a:rPr lang="en-US" sz="2599">
                <a:solidFill>
                  <a:srgbClr val="000000"/>
                </a:solidFill>
                <a:latin typeface="Open Sans Bold"/>
              </a:rPr>
              <a:t>Accessibility Needs:</a:t>
            </a:r>
          </a:p>
          <a:p>
            <a:pPr algn="just" marL="561339" indent="-280669" lvl="1">
              <a:lnSpc>
                <a:spcPts val="3639"/>
              </a:lnSpc>
              <a:buFont typeface="Arial"/>
              <a:buChar char="•"/>
            </a:pPr>
            <a:r>
              <a:rPr lang="en-US" sz="2599">
                <a:solidFill>
                  <a:srgbClr val="000000"/>
                </a:solidFill>
                <a:latin typeface="Open Sans"/>
              </a:rPr>
              <a:t>Identify specific requirements such as screen readers, and braille displays.</a:t>
            </a:r>
          </a:p>
          <a:p>
            <a:pPr algn="just" marL="561339" indent="-280669" lvl="1">
              <a:lnSpc>
                <a:spcPts val="3639"/>
              </a:lnSpc>
              <a:buFont typeface="Arial"/>
              <a:buChar char="•"/>
            </a:pPr>
            <a:r>
              <a:rPr lang="en-US" sz="2599">
                <a:solidFill>
                  <a:srgbClr val="000000"/>
                </a:solidFill>
                <a:latin typeface="Open Sans"/>
              </a:rPr>
              <a:t>Understand preferences for input methods.</a:t>
            </a:r>
          </a:p>
          <a:p>
            <a:pPr algn="just">
              <a:lnSpc>
                <a:spcPts val="3639"/>
              </a:lnSpc>
            </a:pPr>
          </a:p>
          <a:p>
            <a:pPr algn="just">
              <a:lnSpc>
                <a:spcPts val="3639"/>
              </a:lnSpc>
            </a:pPr>
            <a:r>
              <a:rPr lang="en-US" sz="2599">
                <a:solidFill>
                  <a:srgbClr val="000000"/>
                </a:solidFill>
                <a:latin typeface="Open Sans Bold"/>
              </a:rPr>
              <a:t>User Goals and Objectives:</a:t>
            </a:r>
          </a:p>
          <a:p>
            <a:pPr algn="just" marL="561339" indent="-280669" lvl="1">
              <a:lnSpc>
                <a:spcPts val="3639"/>
              </a:lnSpc>
              <a:buFont typeface="Arial"/>
              <a:buChar char="•"/>
            </a:pPr>
            <a:r>
              <a:rPr lang="en-US" sz="2599">
                <a:solidFill>
                  <a:srgbClr val="000000"/>
                </a:solidFill>
                <a:latin typeface="Open Sans"/>
              </a:rPr>
              <a:t>Determine the purpose (e.g., educational, professional).</a:t>
            </a:r>
          </a:p>
          <a:p>
            <a:pPr algn="just" marL="561339" indent="-280669" lvl="1">
              <a:lnSpc>
                <a:spcPts val="3639"/>
              </a:lnSpc>
              <a:buFont typeface="Arial"/>
              <a:buChar char="•"/>
            </a:pPr>
            <a:r>
              <a:rPr lang="en-US" sz="2599">
                <a:solidFill>
                  <a:srgbClr val="000000"/>
                </a:solidFill>
                <a:latin typeface="Open Sans"/>
              </a:rPr>
              <a:t>Understand users' objectives in accessing mathematical content.</a:t>
            </a:r>
          </a:p>
          <a:p>
            <a:pPr algn="just">
              <a:lnSpc>
                <a:spcPts val="3639"/>
              </a:lnSpc>
            </a:pPr>
          </a:p>
          <a:p>
            <a:pPr algn="just">
              <a:lnSpc>
                <a:spcPts val="3639"/>
              </a:lnSpc>
            </a:pPr>
            <a:r>
              <a:rPr lang="en-US" sz="2599">
                <a:solidFill>
                  <a:srgbClr val="000000"/>
                </a:solidFill>
                <a:latin typeface="Open Sans Bold"/>
              </a:rPr>
              <a:t>Challenges and Pain Points:</a:t>
            </a:r>
          </a:p>
          <a:p>
            <a:pPr algn="just" marL="561339" indent="-280669" lvl="1">
              <a:lnSpc>
                <a:spcPts val="3639"/>
              </a:lnSpc>
              <a:buFont typeface="Arial"/>
              <a:buChar char="•"/>
            </a:pPr>
            <a:r>
              <a:rPr lang="en-US" sz="2599">
                <a:solidFill>
                  <a:srgbClr val="000000"/>
                </a:solidFill>
                <a:latin typeface="Open Sans"/>
              </a:rPr>
              <a:t>Gather feedback on current obstacles in accessing mathematical content.</a:t>
            </a:r>
          </a:p>
          <a:p>
            <a:pPr algn="just" marL="561339" indent="-280669" lvl="1">
              <a:lnSpc>
                <a:spcPts val="3639"/>
              </a:lnSpc>
              <a:buFont typeface="Arial"/>
              <a:buChar char="•"/>
            </a:pPr>
            <a:r>
              <a:rPr lang="en-US" sz="2599">
                <a:solidFill>
                  <a:srgbClr val="000000"/>
                </a:solidFill>
                <a:latin typeface="Open Sans"/>
              </a:rPr>
              <a:t>Identify key pain points in existing solutions.</a:t>
            </a:r>
          </a:p>
          <a:p>
            <a:pPr algn="just">
              <a:lnSpc>
                <a:spcPts val="3639"/>
              </a:lnSpc>
            </a:pPr>
          </a:p>
          <a:p>
            <a:pPr algn="just">
              <a:lnSpc>
                <a:spcPts val="3639"/>
              </a:lnSpc>
            </a:pPr>
            <a:r>
              <a:rPr lang="en-US" sz="2599">
                <a:solidFill>
                  <a:srgbClr val="000000"/>
                </a:solidFill>
                <a:latin typeface="Open Sans Bold"/>
              </a:rPr>
              <a:t>Feedback and Iteration:</a:t>
            </a:r>
          </a:p>
          <a:p>
            <a:pPr algn="just" marL="561339" indent="-280669" lvl="1">
              <a:lnSpc>
                <a:spcPts val="3639"/>
              </a:lnSpc>
              <a:buFont typeface="Arial"/>
              <a:buChar char="•"/>
            </a:pPr>
            <a:r>
              <a:rPr lang="en-US" sz="2599">
                <a:solidFill>
                  <a:srgbClr val="000000"/>
                </a:solidFill>
                <a:latin typeface="Open Sans"/>
              </a:rPr>
              <a:t>Establish channels for ongoing user feedback.</a:t>
            </a:r>
          </a:p>
          <a:p>
            <a:pPr algn="just" marL="561339" indent="-280669" lvl="1">
              <a:lnSpc>
                <a:spcPts val="3639"/>
              </a:lnSpc>
              <a:buFont typeface="Arial"/>
              <a:buChar char="•"/>
            </a:pPr>
            <a:r>
              <a:rPr lang="en-US" sz="2599">
                <a:solidFill>
                  <a:srgbClr val="000000"/>
                </a:solidFill>
                <a:latin typeface="Open Sans"/>
              </a:rPr>
              <a:t>Prioritize user input to improve app accessibility and usability.</a:t>
            </a:r>
          </a:p>
        </p:txBody>
      </p:sp>
      <p:sp>
        <p:nvSpPr>
          <p:cNvPr name="Freeform 9" id="9"/>
          <p:cNvSpPr/>
          <p:nvPr/>
        </p:nvSpPr>
        <p:spPr>
          <a:xfrm flipH="false" flipV="false" rot="0">
            <a:off x="13289815" y="1949450"/>
            <a:ext cx="3969485" cy="3470275"/>
          </a:xfrm>
          <a:custGeom>
            <a:avLst/>
            <a:gdLst/>
            <a:ahLst/>
            <a:cxnLst/>
            <a:rect r="r" b="b" t="t" l="l"/>
            <a:pathLst>
              <a:path h="3470275" w="3969485">
                <a:moveTo>
                  <a:pt x="0" y="0"/>
                </a:moveTo>
                <a:lnTo>
                  <a:pt x="3969485" y="0"/>
                </a:lnTo>
                <a:lnTo>
                  <a:pt x="3969485" y="3470275"/>
                </a:lnTo>
                <a:lnTo>
                  <a:pt x="0" y="3470275"/>
                </a:lnTo>
                <a:lnTo>
                  <a:pt x="0" y="0"/>
                </a:lnTo>
                <a:close/>
              </a:path>
            </a:pathLst>
          </a:custGeom>
          <a:blipFill>
            <a:blip r:embed="rId4"/>
            <a:stretch>
              <a:fillRect l="-10744" t="-19293" r="-13309" b="-22605"/>
            </a:stretch>
          </a:blipFill>
        </p:spPr>
      </p:sp>
      <p:sp>
        <p:nvSpPr>
          <p:cNvPr name="Freeform 10" id="10"/>
          <p:cNvSpPr/>
          <p:nvPr/>
        </p:nvSpPr>
        <p:spPr>
          <a:xfrm flipH="false" flipV="false" rot="0">
            <a:off x="13731838" y="5841959"/>
            <a:ext cx="3085439" cy="3603706"/>
          </a:xfrm>
          <a:custGeom>
            <a:avLst/>
            <a:gdLst/>
            <a:ahLst/>
            <a:cxnLst/>
            <a:rect r="r" b="b" t="t" l="l"/>
            <a:pathLst>
              <a:path h="3603706" w="3085439">
                <a:moveTo>
                  <a:pt x="0" y="0"/>
                </a:moveTo>
                <a:lnTo>
                  <a:pt x="3085439" y="0"/>
                </a:lnTo>
                <a:lnTo>
                  <a:pt x="3085439" y="3603706"/>
                </a:lnTo>
                <a:lnTo>
                  <a:pt x="0" y="3603706"/>
                </a:lnTo>
                <a:lnTo>
                  <a:pt x="0" y="0"/>
                </a:lnTo>
                <a:close/>
              </a:path>
            </a:pathLst>
          </a:custGeom>
          <a:blipFill>
            <a:blip r:embed="rId5">
              <a:alphaModFix amt="62000"/>
            </a:blip>
            <a:stretch>
              <a:fillRect l="-40852" t="-5270" r="-34696" b="0"/>
            </a:stretch>
          </a:blipFill>
        </p:spPr>
      </p:sp>
      <p:sp>
        <p:nvSpPr>
          <p:cNvPr name="TextBox 11" id="11"/>
          <p:cNvSpPr txBox="true"/>
          <p:nvPr/>
        </p:nvSpPr>
        <p:spPr>
          <a:xfrm rot="0">
            <a:off x="6036354" y="144463"/>
            <a:ext cx="6215292" cy="936625"/>
          </a:xfrm>
          <a:prstGeom prst="rect">
            <a:avLst/>
          </a:prstGeom>
        </p:spPr>
        <p:txBody>
          <a:bodyPr anchor="t" rtlCol="false" tIns="0" lIns="0" bIns="0" rIns="0">
            <a:spAutoFit/>
          </a:bodyPr>
          <a:lstStyle/>
          <a:p>
            <a:pPr algn="ctr">
              <a:lnSpc>
                <a:spcPts val="7699"/>
              </a:lnSpc>
            </a:pPr>
            <a:r>
              <a:rPr lang="en-US" sz="5499">
                <a:solidFill>
                  <a:srgbClr val="000000"/>
                </a:solidFill>
                <a:latin typeface="Alatsi Bold"/>
              </a:rPr>
              <a:t>KNOW YOUR CLIENT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7" id="7"/>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08893" y="1530350"/>
            <a:ext cx="9960872" cy="7981950"/>
          </a:xfrm>
          <a:prstGeom prst="rect">
            <a:avLst/>
          </a:prstGeom>
        </p:spPr>
        <p:txBody>
          <a:bodyPr anchor="t" rtlCol="false" tIns="0" lIns="0" bIns="0" rIns="0">
            <a:spAutoFit/>
          </a:bodyPr>
          <a:lstStyle/>
          <a:p>
            <a:pPr>
              <a:lnSpc>
                <a:spcPts val="4200"/>
              </a:lnSpc>
            </a:pPr>
            <a:r>
              <a:rPr lang="en-US" sz="3000">
                <a:solidFill>
                  <a:srgbClr val="000000"/>
                </a:solidFill>
                <a:latin typeface="Open Sans Bold"/>
              </a:rPr>
              <a:t>Features:</a:t>
            </a:r>
          </a:p>
          <a:p>
            <a:pPr marL="647700" indent="-323850" lvl="1">
              <a:lnSpc>
                <a:spcPts val="4200"/>
              </a:lnSpc>
              <a:buFont typeface="Arial"/>
              <a:buChar char="•"/>
            </a:pPr>
            <a:r>
              <a:rPr lang="en-US" sz="3000">
                <a:solidFill>
                  <a:srgbClr val="000000"/>
                </a:solidFill>
                <a:latin typeface="Open Sans"/>
              </a:rPr>
              <a:t>Personalized learning experiences.</a:t>
            </a:r>
          </a:p>
          <a:p>
            <a:pPr marL="647700" indent="-323850" lvl="1">
              <a:lnSpc>
                <a:spcPts val="4200"/>
              </a:lnSpc>
              <a:buFont typeface="Arial"/>
              <a:buChar char="•"/>
            </a:pPr>
            <a:r>
              <a:rPr lang="en-US" sz="3000">
                <a:solidFill>
                  <a:srgbClr val="000000"/>
                </a:solidFill>
                <a:latin typeface="Open Sans"/>
              </a:rPr>
              <a:t>Voice-controlled navigation.</a:t>
            </a:r>
          </a:p>
          <a:p>
            <a:pPr marL="647700" indent="-323850" lvl="1">
              <a:lnSpc>
                <a:spcPts val="4200"/>
              </a:lnSpc>
              <a:buFont typeface="Arial"/>
              <a:buChar char="•"/>
            </a:pPr>
            <a:r>
              <a:rPr lang="en-US" sz="3000">
                <a:solidFill>
                  <a:srgbClr val="000000"/>
                </a:solidFill>
                <a:latin typeface="Open Sans"/>
              </a:rPr>
              <a:t>Braille display compatibility.</a:t>
            </a:r>
          </a:p>
          <a:p>
            <a:pPr marL="647700" indent="-323850" lvl="1">
              <a:lnSpc>
                <a:spcPts val="4200"/>
              </a:lnSpc>
              <a:buFont typeface="Arial"/>
              <a:buChar char="•"/>
            </a:pPr>
            <a:r>
              <a:rPr lang="en-US" sz="3000">
                <a:solidFill>
                  <a:srgbClr val="000000"/>
                </a:solidFill>
                <a:latin typeface="Open Sans"/>
              </a:rPr>
              <a:t>High-contrast visuals for partial vision.</a:t>
            </a:r>
          </a:p>
          <a:p>
            <a:pPr marL="647700" indent="-323850" lvl="1">
              <a:lnSpc>
                <a:spcPts val="4200"/>
              </a:lnSpc>
              <a:buFont typeface="Arial"/>
              <a:buChar char="•"/>
            </a:pPr>
            <a:r>
              <a:rPr lang="en-US" sz="3000">
                <a:solidFill>
                  <a:srgbClr val="000000"/>
                </a:solidFill>
                <a:latin typeface="Open Sans"/>
              </a:rPr>
              <a:t>Accessible mathematical expressions.</a:t>
            </a:r>
          </a:p>
          <a:p>
            <a:pPr>
              <a:lnSpc>
                <a:spcPts val="4200"/>
              </a:lnSpc>
            </a:pPr>
          </a:p>
          <a:p>
            <a:pPr>
              <a:lnSpc>
                <a:spcPts val="4200"/>
              </a:lnSpc>
            </a:pPr>
            <a:r>
              <a:rPr lang="en-US" sz="3000">
                <a:solidFill>
                  <a:srgbClr val="000000"/>
                </a:solidFill>
                <a:latin typeface="Open Sans Bold"/>
              </a:rPr>
              <a:t>Impact:</a:t>
            </a:r>
          </a:p>
          <a:p>
            <a:pPr marL="647700" indent="-323850" lvl="1">
              <a:lnSpc>
                <a:spcPts val="4200"/>
              </a:lnSpc>
              <a:buFont typeface="Arial"/>
              <a:buChar char="•"/>
            </a:pPr>
            <a:r>
              <a:rPr lang="en-US" sz="3000">
                <a:solidFill>
                  <a:srgbClr val="000000"/>
                </a:solidFill>
                <a:latin typeface="Open Sans"/>
              </a:rPr>
              <a:t>Enhances academic growth and inclusivity.</a:t>
            </a:r>
          </a:p>
          <a:p>
            <a:pPr marL="647700" indent="-323850" lvl="1">
              <a:lnSpc>
                <a:spcPts val="4200"/>
              </a:lnSpc>
              <a:buFont typeface="Arial"/>
              <a:buChar char="•"/>
            </a:pPr>
            <a:r>
              <a:rPr lang="en-US" sz="3000">
                <a:solidFill>
                  <a:srgbClr val="000000"/>
                </a:solidFill>
                <a:latin typeface="Open Sans"/>
              </a:rPr>
              <a:t>Sets a standard for accessible educational technology.</a:t>
            </a:r>
          </a:p>
          <a:p>
            <a:pPr>
              <a:lnSpc>
                <a:spcPts val="4200"/>
              </a:lnSpc>
            </a:pPr>
          </a:p>
          <a:p>
            <a:pPr>
              <a:lnSpc>
                <a:spcPts val="4200"/>
              </a:lnSpc>
            </a:pPr>
            <a:r>
              <a:rPr lang="en-US" sz="3000">
                <a:solidFill>
                  <a:srgbClr val="000000"/>
                </a:solidFill>
                <a:latin typeface="Open Sans Bold"/>
              </a:rPr>
              <a:t>Future Goals:</a:t>
            </a:r>
          </a:p>
          <a:p>
            <a:pPr marL="647700" indent="-323850" lvl="1">
              <a:lnSpc>
                <a:spcPts val="4200"/>
              </a:lnSpc>
              <a:buFont typeface="Arial"/>
              <a:buChar char="•"/>
            </a:pPr>
            <a:r>
              <a:rPr lang="en-US" sz="3000">
                <a:solidFill>
                  <a:srgbClr val="000000"/>
                </a:solidFill>
                <a:latin typeface="Open Sans"/>
              </a:rPr>
              <a:t>Evolve through community feedback.</a:t>
            </a:r>
          </a:p>
          <a:p>
            <a:pPr marL="647700" indent="-323850" lvl="1">
              <a:lnSpc>
                <a:spcPts val="4200"/>
              </a:lnSpc>
              <a:buFont typeface="Arial"/>
              <a:buChar char="•"/>
            </a:pPr>
            <a:r>
              <a:rPr lang="en-US" sz="3000">
                <a:solidFill>
                  <a:srgbClr val="000000"/>
                </a:solidFill>
                <a:latin typeface="Open Sans"/>
              </a:rPr>
              <a:t>Broaden subject coverage and educational tools.</a:t>
            </a:r>
          </a:p>
        </p:txBody>
      </p:sp>
      <p:sp>
        <p:nvSpPr>
          <p:cNvPr name="AutoShape 9" id="9"/>
          <p:cNvSpPr/>
          <p:nvPr/>
        </p:nvSpPr>
        <p:spPr>
          <a:xfrm flipH="true" flipV="true">
            <a:off x="448505" y="-104525"/>
            <a:ext cx="0" cy="10391525"/>
          </a:xfrm>
          <a:prstGeom prst="line">
            <a:avLst/>
          </a:prstGeom>
          <a:ln cap="flat" w="114300">
            <a:solidFill>
              <a:srgbClr val="9FC3D0"/>
            </a:solidFill>
            <a:prstDash val="solid"/>
            <a:headEnd type="none" len="sm" w="sm"/>
            <a:tailEnd type="none" len="sm" w="sm"/>
          </a:ln>
        </p:spPr>
      </p:sp>
      <p:sp>
        <p:nvSpPr>
          <p:cNvPr name="Freeform 10" id="10"/>
          <p:cNvSpPr/>
          <p:nvPr/>
        </p:nvSpPr>
        <p:spPr>
          <a:xfrm flipH="false" flipV="false" rot="0">
            <a:off x="-1883119" y="973079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169765" y="2955385"/>
            <a:ext cx="5527687" cy="5527687"/>
          </a:xfrm>
          <a:custGeom>
            <a:avLst/>
            <a:gdLst/>
            <a:ahLst/>
            <a:cxnLst/>
            <a:rect r="r" b="b" t="t" l="l"/>
            <a:pathLst>
              <a:path h="5527687" w="5527687">
                <a:moveTo>
                  <a:pt x="0" y="0"/>
                </a:moveTo>
                <a:lnTo>
                  <a:pt x="5527687" y="0"/>
                </a:lnTo>
                <a:lnTo>
                  <a:pt x="5527687" y="5527687"/>
                </a:lnTo>
                <a:lnTo>
                  <a:pt x="0" y="5527687"/>
                </a:lnTo>
                <a:lnTo>
                  <a:pt x="0" y="0"/>
                </a:lnTo>
                <a:close/>
              </a:path>
            </a:pathLst>
          </a:custGeom>
          <a:blipFill>
            <a:blip r:embed="rId4"/>
            <a:stretch>
              <a:fillRect l="0" t="0" r="0" b="0"/>
            </a:stretch>
          </a:blipFill>
        </p:spPr>
      </p:sp>
      <p:sp>
        <p:nvSpPr>
          <p:cNvPr name="TextBox 12" id="12"/>
          <p:cNvSpPr txBox="true"/>
          <p:nvPr/>
        </p:nvSpPr>
        <p:spPr>
          <a:xfrm rot="0">
            <a:off x="2844451" y="198438"/>
            <a:ext cx="1259909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UNDERSTAND BUSINESS FUNCTION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253369" y="389989"/>
            <a:ext cx="13724112" cy="854075"/>
          </a:xfrm>
          <a:prstGeom prst="rect">
            <a:avLst/>
          </a:prstGeom>
        </p:spPr>
        <p:txBody>
          <a:bodyPr anchor="t" rtlCol="false" tIns="0" lIns="0" bIns="0" rIns="0">
            <a:spAutoFit/>
          </a:bodyPr>
          <a:lstStyle/>
          <a:p>
            <a:pPr algn="ctr">
              <a:lnSpc>
                <a:spcPts val="7000"/>
              </a:lnSpc>
            </a:pPr>
            <a:r>
              <a:rPr lang="en-US" sz="5000">
                <a:solidFill>
                  <a:srgbClr val="000000"/>
                </a:solidFill>
                <a:latin typeface="Alatsi Bold"/>
              </a:rPr>
              <a:t>UNDERSTAND PRINCIPLE OF GOOD SCREEN DESIGN</a:t>
            </a:r>
          </a:p>
        </p:txBody>
      </p:sp>
      <p:sp>
        <p:nvSpPr>
          <p:cNvPr name="AutoShape 3" id="3"/>
          <p:cNvSpPr/>
          <p:nvPr/>
        </p:nvSpPr>
        <p:spPr>
          <a:xfrm flipH="true" flipV="true">
            <a:off x="675757" y="7384544"/>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V="true">
            <a:off x="680398" y="-9422"/>
            <a:ext cx="0" cy="739396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6401671" y="-187794"/>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0" id="10"/>
          <p:cNvSpPr/>
          <p:nvPr/>
        </p:nvSpPr>
        <p:spPr>
          <a:xfrm flipH="false" flipV="false" rot="0">
            <a:off x="11366825"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106939" y="-182896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2" id="12"/>
          <p:cNvGraphicFramePr>
            <a:graphicFrameLocks noGrp="true"/>
          </p:cNvGraphicFramePr>
          <p:nvPr/>
        </p:nvGraphicFramePr>
        <p:xfrm>
          <a:off x="2253369" y="1485431"/>
          <a:ext cx="13981351" cy="8086725"/>
        </p:xfrm>
        <a:graphic>
          <a:graphicData uri="http://schemas.openxmlformats.org/drawingml/2006/table">
            <a:tbl>
              <a:tblPr/>
              <a:tblGrid>
                <a:gridCol w="3797100"/>
                <a:gridCol w="10184251"/>
              </a:tblGrid>
              <a:tr h="1280876">
                <a:tc>
                  <a:txBody>
                    <a:bodyPr anchor="t" rtlCol="false"/>
                    <a:lstStyle/>
                    <a:p>
                      <a:pPr algn="l">
                        <a:lnSpc>
                          <a:spcPts val="3220"/>
                        </a:lnSpc>
                        <a:defRPr/>
                      </a:pPr>
                      <a:r>
                        <a:rPr lang="en-US" sz="2300">
                          <a:solidFill>
                            <a:srgbClr val="000000"/>
                          </a:solidFill>
                          <a:latin typeface="Arimo"/>
                        </a:rPr>
                        <a:t>Clarity and Simplicity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Ensure interface elements are clear and easy to understand. Simplify complex information to enhance accessibility.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0876">
                <a:tc>
                  <a:txBody>
                    <a:bodyPr anchor="t" rtlCol="false"/>
                    <a:lstStyle/>
                    <a:p>
                      <a:pPr algn="l">
                        <a:lnSpc>
                          <a:spcPts val="3220"/>
                        </a:lnSpc>
                        <a:defRPr/>
                      </a:pPr>
                      <a:r>
                        <a:rPr lang="en-US" sz="2300">
                          <a:solidFill>
                            <a:srgbClr val="000000"/>
                          </a:solidFill>
                          <a:latin typeface="Arimo"/>
                        </a:rPr>
                        <a:t>Consistency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Maintain consistency in design elements throughout the app. Use consistent layouts, colors, and navigation patterns.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0876">
                <a:tc>
                  <a:txBody>
                    <a:bodyPr anchor="t" rtlCol="false"/>
                    <a:lstStyle/>
                    <a:p>
                      <a:pPr algn="l">
                        <a:lnSpc>
                          <a:spcPts val="3220"/>
                        </a:lnSpc>
                        <a:defRPr/>
                      </a:pPr>
                      <a:r>
                        <a:rPr lang="en-US" sz="2300">
                          <a:solidFill>
                            <a:srgbClr val="000000"/>
                          </a:solidFill>
                          <a:latin typeface="Arimo"/>
                        </a:rPr>
                        <a:t>Hierarchy and Organization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Establish clear visual hierarchy to prioritize important content. Organize information logically to facilitate easy navigation.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82345">
                <a:tc>
                  <a:txBody>
                    <a:bodyPr anchor="t" rtlCol="false"/>
                    <a:lstStyle/>
                    <a:p>
                      <a:pPr algn="l">
                        <a:lnSpc>
                          <a:spcPts val="3220"/>
                        </a:lnSpc>
                        <a:defRPr/>
                      </a:pPr>
                      <a:r>
                        <a:rPr lang="en-US" sz="2300">
                          <a:solidFill>
                            <a:srgbClr val="000000"/>
                          </a:solidFill>
                          <a:latin typeface="Arimo"/>
                        </a:rPr>
                        <a:t>Accessibility Considerations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Design with accessibility in mind, ensuring compatibility with screen readers and assistive technologies. Use sufficient color contrast and provide alternative text for images.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0876">
                <a:tc>
                  <a:txBody>
                    <a:bodyPr anchor="t" rtlCol="false"/>
                    <a:lstStyle/>
                    <a:p>
                      <a:pPr algn="l">
                        <a:lnSpc>
                          <a:spcPts val="3220"/>
                        </a:lnSpc>
                        <a:defRPr/>
                      </a:pPr>
                      <a:r>
                        <a:rPr lang="en-US" sz="2300">
                          <a:solidFill>
                            <a:srgbClr val="000000"/>
                          </a:solidFill>
                          <a:latin typeface="Arimo"/>
                        </a:rPr>
                        <a:t>Interactive Elements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Design interactive elements with clear affordances for users. Provide feedback for user actions to enhance usability.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0876">
                <a:tc>
                  <a:txBody>
                    <a:bodyPr anchor="t" rtlCol="false"/>
                    <a:lstStyle/>
                    <a:p>
                      <a:pPr algn="l">
                        <a:lnSpc>
                          <a:spcPts val="3220"/>
                        </a:lnSpc>
                        <a:defRPr/>
                      </a:pPr>
                      <a:r>
                        <a:rPr lang="en-US" sz="2300">
                          <a:solidFill>
                            <a:srgbClr val="000000"/>
                          </a:solidFill>
                          <a:latin typeface="Arimo"/>
                        </a:rPr>
                        <a:t>Scalability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3220"/>
                        </a:lnSpc>
                        <a:defRPr/>
                      </a:pPr>
                      <a:r>
                        <a:rPr lang="en-US" sz="2300">
                          <a:solidFill>
                            <a:srgbClr val="000000"/>
                          </a:solidFill>
                          <a:latin typeface="Arimo"/>
                        </a:rPr>
                        <a:t>Design the interface to accommodate varying screen sizes and resolutions, ensuring a consistent user experience across devices.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613021" y="276225"/>
            <a:ext cx="11061959"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Alatsi Bold"/>
              </a:rPr>
              <a:t>SYSTEM MENU NAVIGATION</a:t>
            </a:r>
          </a:p>
        </p:txBody>
      </p:sp>
      <p:sp>
        <p:nvSpPr>
          <p:cNvPr name="Freeform 3" id="3"/>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9" id="9"/>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83897" y="2220391"/>
            <a:ext cx="9487346" cy="8213090"/>
          </a:xfrm>
          <a:prstGeom prst="rect">
            <a:avLst/>
          </a:prstGeom>
        </p:spPr>
        <p:txBody>
          <a:bodyPr anchor="t" rtlCol="false" tIns="0" lIns="0" bIns="0" rIns="0">
            <a:spAutoFit/>
          </a:bodyPr>
          <a:lstStyle/>
          <a:p>
            <a:pPr>
              <a:lnSpc>
                <a:spcPts val="4060"/>
              </a:lnSpc>
            </a:pPr>
            <a:r>
              <a:rPr lang="en-US" sz="2900" u="sng">
                <a:solidFill>
                  <a:srgbClr val="766154"/>
                </a:solidFill>
                <a:latin typeface="Open Sans Bold"/>
              </a:rPr>
              <a:t>Effortless Access to Learning</a:t>
            </a:r>
          </a:p>
          <a:p>
            <a:pPr marL="626112" indent="-313056" lvl="1">
              <a:lnSpc>
                <a:spcPts val="4060"/>
              </a:lnSpc>
              <a:buFont typeface="Arial"/>
              <a:buChar char="•"/>
            </a:pPr>
            <a:r>
              <a:rPr lang="en-US" sz="2900">
                <a:solidFill>
                  <a:srgbClr val="000000"/>
                </a:solidFill>
                <a:latin typeface="Open Sans"/>
              </a:rPr>
              <a:t>Simplified Menu: Streamlined for ease of use.</a:t>
            </a:r>
          </a:p>
          <a:p>
            <a:pPr marL="626112" indent="-313056" lvl="1">
              <a:lnSpc>
                <a:spcPts val="4060"/>
              </a:lnSpc>
              <a:buFont typeface="Arial"/>
              <a:buChar char="•"/>
            </a:pPr>
            <a:r>
              <a:rPr lang="en-US" sz="2900">
                <a:solidFill>
                  <a:srgbClr val="000000"/>
                </a:solidFill>
                <a:latin typeface="Open Sans"/>
              </a:rPr>
              <a:t>Voice-Guided Tours: Familiarize students with menu layout.</a:t>
            </a:r>
          </a:p>
          <a:p>
            <a:pPr marL="626112" indent="-313056" lvl="1">
              <a:lnSpc>
                <a:spcPts val="4060"/>
              </a:lnSpc>
              <a:buFont typeface="Arial"/>
              <a:buChar char="•"/>
            </a:pPr>
            <a:r>
              <a:rPr lang="en-US" sz="2900">
                <a:solidFill>
                  <a:srgbClr val="000000"/>
                </a:solidFill>
                <a:latin typeface="Open Sans"/>
              </a:rPr>
              <a:t>Tactile Feedback: Confirm selections.</a:t>
            </a:r>
          </a:p>
          <a:p>
            <a:pPr marL="626112" indent="-313056" lvl="1">
              <a:lnSpc>
                <a:spcPts val="4060"/>
              </a:lnSpc>
              <a:buFont typeface="Arial"/>
              <a:buChar char="•"/>
            </a:pPr>
            <a:r>
              <a:rPr lang="en-US" sz="2900">
                <a:solidFill>
                  <a:srgbClr val="000000"/>
                </a:solidFill>
                <a:latin typeface="Open Sans"/>
              </a:rPr>
              <a:t>Shortcut Keys: Quick access to functions.</a:t>
            </a:r>
          </a:p>
          <a:p>
            <a:pPr marL="626112" indent="-313056" lvl="1">
              <a:lnSpc>
                <a:spcPts val="4060"/>
              </a:lnSpc>
              <a:buFont typeface="Arial"/>
              <a:buChar char="•"/>
            </a:pPr>
            <a:r>
              <a:rPr lang="en-US" sz="2900">
                <a:solidFill>
                  <a:srgbClr val="000000"/>
                </a:solidFill>
                <a:latin typeface="Open Sans"/>
              </a:rPr>
              <a:t>Consistent Layout: Uniform design across pages.</a:t>
            </a:r>
          </a:p>
          <a:p>
            <a:pPr>
              <a:lnSpc>
                <a:spcPts val="4060"/>
              </a:lnSpc>
            </a:pPr>
          </a:p>
          <a:p>
            <a:pPr>
              <a:lnSpc>
                <a:spcPts val="4060"/>
              </a:lnSpc>
            </a:pPr>
            <a:r>
              <a:rPr lang="en-US" sz="2900" u="sng">
                <a:solidFill>
                  <a:srgbClr val="766154"/>
                </a:solidFill>
                <a:latin typeface="Open Sans Bold"/>
              </a:rPr>
              <a:t>Navigation Aids</a:t>
            </a:r>
          </a:p>
          <a:p>
            <a:pPr marL="626112" indent="-313056" lvl="1">
              <a:lnSpc>
                <a:spcPts val="4060"/>
              </a:lnSpc>
              <a:buFont typeface="Arial"/>
              <a:buChar char="•"/>
            </a:pPr>
            <a:r>
              <a:rPr lang="en-US" sz="2900">
                <a:solidFill>
                  <a:srgbClr val="000000"/>
                </a:solidFill>
                <a:latin typeface="Open Sans"/>
              </a:rPr>
              <a:t>Audio Cues: Different sounds for actions.</a:t>
            </a:r>
          </a:p>
          <a:p>
            <a:pPr marL="626112" indent="-313056" lvl="1">
              <a:lnSpc>
                <a:spcPts val="4060"/>
              </a:lnSpc>
              <a:buFont typeface="Arial"/>
              <a:buChar char="•"/>
            </a:pPr>
            <a:r>
              <a:rPr lang="en-US" sz="2900">
                <a:solidFill>
                  <a:srgbClr val="000000"/>
                </a:solidFill>
                <a:latin typeface="Open Sans"/>
              </a:rPr>
              <a:t>Help Mode: On-demand assistance.</a:t>
            </a:r>
          </a:p>
          <a:p>
            <a:pPr>
              <a:lnSpc>
                <a:spcPts val="4060"/>
              </a:lnSpc>
            </a:pPr>
          </a:p>
          <a:p>
            <a:pPr>
              <a:lnSpc>
                <a:spcPts val="4060"/>
              </a:lnSpc>
            </a:pPr>
            <a:r>
              <a:rPr lang="en-US" sz="2900" u="sng">
                <a:solidFill>
                  <a:srgbClr val="766154"/>
                </a:solidFill>
                <a:latin typeface="Open Sans Bold"/>
              </a:rPr>
              <a:t>User-Centric Design</a:t>
            </a:r>
          </a:p>
          <a:p>
            <a:pPr marL="626112" indent="-313056" lvl="1">
              <a:lnSpc>
                <a:spcPts val="4060"/>
              </a:lnSpc>
              <a:buFont typeface="Arial"/>
              <a:buChar char="•"/>
            </a:pPr>
            <a:r>
              <a:rPr lang="en-US" sz="2900">
                <a:solidFill>
                  <a:srgbClr val="000000"/>
                </a:solidFill>
                <a:latin typeface="Open Sans"/>
              </a:rPr>
              <a:t>Developed with input from visually impaired students.</a:t>
            </a:r>
          </a:p>
          <a:p>
            <a:pPr>
              <a:lnSpc>
                <a:spcPts val="4060"/>
              </a:lnSpc>
            </a:pPr>
          </a:p>
        </p:txBody>
      </p:sp>
      <p:sp>
        <p:nvSpPr>
          <p:cNvPr name="Freeform 11" id="11"/>
          <p:cNvSpPr/>
          <p:nvPr/>
        </p:nvSpPr>
        <p:spPr>
          <a:xfrm flipH="false" flipV="false" rot="0">
            <a:off x="9634986" y="2000922"/>
            <a:ext cx="8184574" cy="3745173"/>
          </a:xfrm>
          <a:custGeom>
            <a:avLst/>
            <a:gdLst/>
            <a:ahLst/>
            <a:cxnLst/>
            <a:rect r="r" b="b" t="t" l="l"/>
            <a:pathLst>
              <a:path h="3745173" w="8184574">
                <a:moveTo>
                  <a:pt x="0" y="0"/>
                </a:moveTo>
                <a:lnTo>
                  <a:pt x="8184574" y="0"/>
                </a:lnTo>
                <a:lnTo>
                  <a:pt x="8184574" y="3745173"/>
                </a:lnTo>
                <a:lnTo>
                  <a:pt x="0" y="3745173"/>
                </a:lnTo>
                <a:lnTo>
                  <a:pt x="0" y="0"/>
                </a:lnTo>
                <a:close/>
              </a:path>
            </a:pathLst>
          </a:custGeom>
          <a:blipFill>
            <a:blip r:embed="rId4"/>
            <a:stretch>
              <a:fillRect l="0" t="-14936" r="0" b="0"/>
            </a:stretch>
          </a:blipFill>
        </p:spPr>
      </p:sp>
      <p:sp>
        <p:nvSpPr>
          <p:cNvPr name="Freeform 12" id="12"/>
          <p:cNvSpPr/>
          <p:nvPr/>
        </p:nvSpPr>
        <p:spPr>
          <a:xfrm flipH="false" flipV="false" rot="0">
            <a:off x="11222671" y="6073791"/>
            <a:ext cx="5009204" cy="3894891"/>
          </a:xfrm>
          <a:custGeom>
            <a:avLst/>
            <a:gdLst/>
            <a:ahLst/>
            <a:cxnLst/>
            <a:rect r="r" b="b" t="t" l="l"/>
            <a:pathLst>
              <a:path h="3894891" w="5009204">
                <a:moveTo>
                  <a:pt x="0" y="0"/>
                </a:moveTo>
                <a:lnTo>
                  <a:pt x="5009204" y="0"/>
                </a:lnTo>
                <a:lnTo>
                  <a:pt x="5009204" y="3894890"/>
                </a:lnTo>
                <a:lnTo>
                  <a:pt x="0" y="3894890"/>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TextBox 7" id="7"/>
          <p:cNvSpPr txBox="true"/>
          <p:nvPr/>
        </p:nvSpPr>
        <p:spPr>
          <a:xfrm rot="0">
            <a:off x="6326824" y="674688"/>
            <a:ext cx="563435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WINDOWS</a:t>
            </a:r>
          </a:p>
        </p:txBody>
      </p:sp>
      <p:sp>
        <p:nvSpPr>
          <p:cNvPr name="AutoShape 8" id="8"/>
          <p:cNvSpPr/>
          <p:nvPr/>
        </p:nvSpPr>
        <p:spPr>
          <a:xfrm flipH="true" flipV="true">
            <a:off x="448505" y="-104525"/>
            <a:ext cx="762" cy="7393966"/>
          </a:xfrm>
          <a:prstGeom prst="line">
            <a:avLst/>
          </a:prstGeom>
          <a:ln cap="flat" w="114300">
            <a:solidFill>
              <a:srgbClr val="9FC3D0"/>
            </a:solidFill>
            <a:prstDash val="solid"/>
            <a:headEnd type="none" len="sm" w="sm"/>
            <a:tailEnd type="none" len="sm" w="sm"/>
          </a:ln>
        </p:spPr>
      </p:sp>
      <p:sp>
        <p:nvSpPr>
          <p:cNvPr name="AutoShape 9" id="9"/>
          <p:cNvSpPr/>
          <p:nvPr/>
        </p:nvSpPr>
        <p:spPr>
          <a:xfrm flipH="true" flipV="true">
            <a:off x="443865" y="7289441"/>
            <a:ext cx="5403" cy="2997456"/>
          </a:xfrm>
          <a:prstGeom prst="line">
            <a:avLst/>
          </a:prstGeom>
          <a:ln cap="flat" w="114300">
            <a:solidFill>
              <a:srgbClr val="9FC3D0"/>
            </a:solidFill>
            <a:prstDash val="solid"/>
            <a:headEnd type="none" len="sm" w="sm"/>
            <a:tailEnd type="none" len="sm" w="sm"/>
          </a:ln>
        </p:spPr>
      </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883119" y="963235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668862" y="2389971"/>
            <a:ext cx="7266896" cy="3271612"/>
          </a:xfrm>
          <a:custGeom>
            <a:avLst/>
            <a:gdLst/>
            <a:ahLst/>
            <a:cxnLst/>
            <a:rect r="r" b="b" t="t" l="l"/>
            <a:pathLst>
              <a:path h="3271612" w="7266896">
                <a:moveTo>
                  <a:pt x="0" y="0"/>
                </a:moveTo>
                <a:lnTo>
                  <a:pt x="7266896" y="0"/>
                </a:lnTo>
                <a:lnTo>
                  <a:pt x="7266896" y="3271612"/>
                </a:lnTo>
                <a:lnTo>
                  <a:pt x="0" y="3271612"/>
                </a:lnTo>
                <a:lnTo>
                  <a:pt x="0" y="0"/>
                </a:lnTo>
                <a:close/>
              </a:path>
            </a:pathLst>
          </a:custGeom>
          <a:blipFill>
            <a:blip r:embed="rId4"/>
            <a:stretch>
              <a:fillRect l="0" t="-5391" r="0" b="0"/>
            </a:stretch>
          </a:blipFill>
        </p:spPr>
      </p:sp>
      <p:sp>
        <p:nvSpPr>
          <p:cNvPr name="Freeform 13" id="13"/>
          <p:cNvSpPr/>
          <p:nvPr/>
        </p:nvSpPr>
        <p:spPr>
          <a:xfrm flipH="false" flipV="false" rot="0">
            <a:off x="10668862" y="6282515"/>
            <a:ext cx="7266896" cy="3349841"/>
          </a:xfrm>
          <a:custGeom>
            <a:avLst/>
            <a:gdLst/>
            <a:ahLst/>
            <a:cxnLst/>
            <a:rect r="r" b="b" t="t" l="l"/>
            <a:pathLst>
              <a:path h="3349841" w="7266896">
                <a:moveTo>
                  <a:pt x="0" y="0"/>
                </a:moveTo>
                <a:lnTo>
                  <a:pt x="7266896" y="0"/>
                </a:lnTo>
                <a:lnTo>
                  <a:pt x="7266896" y="3349841"/>
                </a:lnTo>
                <a:lnTo>
                  <a:pt x="0" y="3349841"/>
                </a:lnTo>
                <a:lnTo>
                  <a:pt x="0" y="0"/>
                </a:lnTo>
                <a:close/>
              </a:path>
            </a:pathLst>
          </a:custGeom>
          <a:blipFill>
            <a:blip r:embed="rId5"/>
            <a:stretch>
              <a:fillRect l="0" t="-2703" r="0" b="0"/>
            </a:stretch>
          </a:blipFill>
        </p:spPr>
      </p:sp>
      <p:sp>
        <p:nvSpPr>
          <p:cNvPr name="TextBox 14" id="14"/>
          <p:cNvSpPr txBox="true"/>
          <p:nvPr/>
        </p:nvSpPr>
        <p:spPr>
          <a:xfrm rot="0">
            <a:off x="860587" y="2299515"/>
            <a:ext cx="9455851" cy="740219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Open Sans Bold"/>
              </a:rPr>
              <a:t>Characteristics: </a:t>
            </a:r>
            <a:r>
              <a:rPr lang="en-US" sz="2200">
                <a:solidFill>
                  <a:srgbClr val="000000"/>
                </a:solidFill>
                <a:latin typeface="Open Sans"/>
              </a:rPr>
              <a:t>Windows have properties lik</a:t>
            </a:r>
            <a:r>
              <a:rPr lang="en-US" sz="2200">
                <a:solidFill>
                  <a:srgbClr val="000000"/>
                </a:solidFill>
                <a:latin typeface="Open Sans"/>
              </a:rPr>
              <a:t>e</a:t>
            </a:r>
            <a:r>
              <a:rPr lang="en-US" sz="2200">
                <a:solidFill>
                  <a:srgbClr val="000000"/>
                </a:solidFill>
                <a:latin typeface="Open Sans"/>
              </a:rPr>
              <a:t> </a:t>
            </a:r>
            <a:r>
              <a:rPr lang="en-US" sz="2200">
                <a:solidFill>
                  <a:srgbClr val="000000"/>
                </a:solidFill>
                <a:latin typeface="Open Sans"/>
              </a:rPr>
              <a:t>a</a:t>
            </a:r>
            <a:r>
              <a:rPr lang="en-US" sz="2200">
                <a:solidFill>
                  <a:srgbClr val="000000"/>
                </a:solidFill>
                <a:latin typeface="Open Sans"/>
              </a:rPr>
              <a:t> name/</a:t>
            </a:r>
            <a:r>
              <a:rPr lang="en-US" sz="2200">
                <a:solidFill>
                  <a:srgbClr val="000000"/>
                </a:solidFill>
                <a:latin typeface="Open Sans"/>
              </a:rPr>
              <a:t>t</a:t>
            </a:r>
            <a:r>
              <a:rPr lang="en-US" sz="2200">
                <a:solidFill>
                  <a:srgbClr val="000000"/>
                </a:solidFill>
                <a:latin typeface="Open Sans"/>
              </a:rPr>
              <a:t>itl</a:t>
            </a:r>
            <a:r>
              <a:rPr lang="en-US" sz="2200">
                <a:solidFill>
                  <a:srgbClr val="000000"/>
                </a:solidFill>
                <a:latin typeface="Open Sans"/>
              </a:rPr>
              <a:t>e</a:t>
            </a:r>
            <a:r>
              <a:rPr lang="en-US" sz="2200">
                <a:solidFill>
                  <a:srgbClr val="000000"/>
                </a:solidFill>
                <a:latin typeface="Open Sans"/>
              </a:rPr>
              <a:t>, dim</a:t>
            </a:r>
            <a:r>
              <a:rPr lang="en-US" sz="2200">
                <a:solidFill>
                  <a:srgbClr val="000000"/>
                </a:solidFill>
                <a:latin typeface="Open Sans"/>
              </a:rPr>
              <a:t>ensions (height and width), state (active, minimized, etc.), visibility (fully visible or partially hidden), management capabilities (resize, move, etc.), ability to highlight/select portions, and a specific function or application they are associated with.</a:t>
            </a:r>
          </a:p>
          <a:p>
            <a:pPr algn="just" marL="474981" indent="-237491" lvl="1">
              <a:lnSpc>
                <a:spcPts val="3080"/>
              </a:lnSpc>
              <a:buFont typeface="Arial"/>
              <a:buChar char="•"/>
            </a:pPr>
            <a:r>
              <a:rPr lang="en-US" sz="2200">
                <a:solidFill>
                  <a:srgbClr val="000000"/>
                </a:solidFill>
                <a:latin typeface="Open Sans Bold"/>
              </a:rPr>
              <a:t>Components: </a:t>
            </a:r>
            <a:r>
              <a:rPr lang="en-US" sz="2200">
                <a:solidFill>
                  <a:srgbClr val="000000"/>
                </a:solidFill>
                <a:latin typeface="Open Sans"/>
              </a:rPr>
              <a:t>Windows typically have a surrounding frame/border, a top title bar displaying the window's na</a:t>
            </a:r>
            <a:r>
              <a:rPr lang="en-US" sz="2200">
                <a:solidFill>
                  <a:srgbClr val="000000"/>
                </a:solidFill>
                <a:latin typeface="Open Sans"/>
              </a:rPr>
              <a:t>m</a:t>
            </a:r>
            <a:r>
              <a:rPr lang="en-US" sz="2200">
                <a:solidFill>
                  <a:srgbClr val="000000"/>
                </a:solidFill>
                <a:latin typeface="Open Sans"/>
              </a:rPr>
              <a:t>e </a:t>
            </a:r>
            <a:r>
              <a:rPr lang="en-US" sz="2200">
                <a:solidFill>
                  <a:srgbClr val="000000"/>
                </a:solidFill>
                <a:latin typeface="Open Sans"/>
              </a:rPr>
              <a:t>a</a:t>
            </a:r>
            <a:r>
              <a:rPr lang="en-US" sz="2200">
                <a:solidFill>
                  <a:srgbClr val="000000"/>
                </a:solidFill>
                <a:latin typeface="Open Sans"/>
              </a:rPr>
              <a:t>nd i</a:t>
            </a:r>
            <a:r>
              <a:rPr lang="en-US" sz="2200">
                <a:solidFill>
                  <a:srgbClr val="000000"/>
                </a:solidFill>
                <a:latin typeface="Open Sans"/>
              </a:rPr>
              <a:t>c</a:t>
            </a:r>
            <a:r>
              <a:rPr lang="en-US" sz="2200">
                <a:solidFill>
                  <a:srgbClr val="000000"/>
                </a:solidFill>
                <a:latin typeface="Open Sans"/>
              </a:rPr>
              <a:t>ons, bu</a:t>
            </a:r>
            <a:r>
              <a:rPr lang="en-US" sz="2200">
                <a:solidFill>
                  <a:srgbClr val="000000"/>
                </a:solidFill>
                <a:latin typeface="Open Sans"/>
              </a:rPr>
              <a:t>t</a:t>
            </a:r>
            <a:r>
              <a:rPr lang="en-US" sz="2200">
                <a:solidFill>
                  <a:srgbClr val="000000"/>
                </a:solidFill>
                <a:latin typeface="Open Sans"/>
              </a:rPr>
              <a:t>tons i</a:t>
            </a:r>
            <a:r>
              <a:rPr lang="en-US" sz="2200">
                <a:solidFill>
                  <a:srgbClr val="000000"/>
                </a:solidFill>
                <a:latin typeface="Open Sans"/>
              </a:rPr>
              <a:t>n the title bar to minimize, maximize, or close the window, and system menu icons.</a:t>
            </a:r>
          </a:p>
          <a:p>
            <a:pPr algn="just" marL="474981" indent="-237491" lvl="1">
              <a:lnSpc>
                <a:spcPts val="3080"/>
              </a:lnSpc>
              <a:buFont typeface="Arial"/>
              <a:buChar char="•"/>
            </a:pPr>
            <a:r>
              <a:rPr lang="en-US" sz="2200">
                <a:solidFill>
                  <a:srgbClr val="000000"/>
                </a:solidFill>
                <a:latin typeface="Open Sans Bold"/>
              </a:rPr>
              <a:t>Presentation Styles: </a:t>
            </a:r>
            <a:r>
              <a:rPr lang="en-US" sz="2200">
                <a:solidFill>
                  <a:srgbClr val="000000"/>
                </a:solidFill>
                <a:latin typeface="Open Sans"/>
              </a:rPr>
              <a:t>Windows can be displayed in different arrangements like tiled (side-by-side filling screen), overlapping (stacked allowing obstructed view), or cascading (overlapped in a staggered pattern).</a:t>
            </a:r>
          </a:p>
          <a:p>
            <a:pPr algn="just" marL="474981" indent="-237491" lvl="1">
              <a:lnSpc>
                <a:spcPts val="3080"/>
              </a:lnSpc>
              <a:buFont typeface="Arial"/>
              <a:buChar char="•"/>
            </a:pPr>
            <a:r>
              <a:rPr lang="en-US" sz="2200">
                <a:solidFill>
                  <a:srgbClr val="000000"/>
                </a:solidFill>
                <a:latin typeface="Open Sans Bold"/>
              </a:rPr>
              <a:t>Types: </a:t>
            </a:r>
            <a:r>
              <a:rPr lang="en-US" sz="2200">
                <a:solidFill>
                  <a:srgbClr val="000000"/>
                </a:solidFill>
                <a:latin typeface="Open Sans"/>
              </a:rPr>
              <a:t>The</a:t>
            </a:r>
            <a:r>
              <a:rPr lang="en-US" sz="2200">
                <a:solidFill>
                  <a:srgbClr val="000000"/>
                </a:solidFill>
                <a:latin typeface="Open Sans"/>
              </a:rPr>
              <a:t>re a</a:t>
            </a:r>
            <a:r>
              <a:rPr lang="en-US" sz="2200">
                <a:solidFill>
                  <a:srgbClr val="000000"/>
                </a:solidFill>
                <a:latin typeface="Open Sans"/>
              </a:rPr>
              <a:t>re primary windows that are the main application window with menus and toolbars. Secondary windows are supplemental pop-ups or dialogs dependent on the primary window. Website code can also create embedded frames or pop-up browser windows.</a:t>
            </a:r>
          </a:p>
          <a:p>
            <a:pPr algn="just">
              <a:lnSpc>
                <a:spcPts val="30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6291"/>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TextBox 7" id="7"/>
          <p:cNvSpPr txBox="true"/>
          <p:nvPr/>
        </p:nvSpPr>
        <p:spPr>
          <a:xfrm rot="0">
            <a:off x="4714842" y="231775"/>
            <a:ext cx="8858316"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Alatsi Bold"/>
              </a:rPr>
              <a:t>SCREEN CONTROLS</a:t>
            </a:r>
          </a:p>
        </p:txBody>
      </p:sp>
      <p:sp>
        <p:nvSpPr>
          <p:cNvPr name="TextBox 8" id="8"/>
          <p:cNvSpPr txBox="true"/>
          <p:nvPr/>
        </p:nvSpPr>
        <p:spPr>
          <a:xfrm rot="0">
            <a:off x="1028700" y="1959480"/>
            <a:ext cx="7819765" cy="7990205"/>
          </a:xfrm>
          <a:prstGeom prst="rect">
            <a:avLst/>
          </a:prstGeom>
        </p:spPr>
        <p:txBody>
          <a:bodyPr anchor="t" rtlCol="false" tIns="0" lIns="0" bIns="0" rIns="0">
            <a:spAutoFit/>
          </a:bodyPr>
          <a:lstStyle/>
          <a:p>
            <a:pPr algn="just" marL="496572" indent="-248286" lvl="1">
              <a:lnSpc>
                <a:spcPts val="3220"/>
              </a:lnSpc>
              <a:buFont typeface="Arial"/>
              <a:buChar char="•"/>
            </a:pPr>
            <a:r>
              <a:rPr lang="en-US" sz="2300" u="sng">
                <a:solidFill>
                  <a:srgbClr val="000000"/>
                </a:solidFill>
                <a:latin typeface="Open Sans Bold"/>
              </a:rPr>
              <a:t>Operable Controls</a:t>
            </a:r>
            <a:r>
              <a:rPr lang="en-US" sz="2300">
                <a:solidFill>
                  <a:srgbClr val="000000"/>
                </a:solidFill>
                <a:latin typeface="Open Sans"/>
              </a:rPr>
              <a:t> enable user input and interaction like text boxes, buttons, checkboxes, drop-downs, and spin boxes to enter, edit, or trigger actions.</a:t>
            </a:r>
          </a:p>
          <a:p>
            <a:pPr algn="just">
              <a:lnSpc>
                <a:spcPts val="3220"/>
              </a:lnSpc>
            </a:pPr>
          </a:p>
          <a:p>
            <a:pPr algn="just" marL="496572" indent="-248286" lvl="1">
              <a:lnSpc>
                <a:spcPts val="3220"/>
              </a:lnSpc>
              <a:buFont typeface="Arial"/>
              <a:buChar char="•"/>
            </a:pPr>
            <a:r>
              <a:rPr lang="en-US" sz="2300" u="sng">
                <a:solidFill>
                  <a:srgbClr val="000000"/>
                </a:solidFill>
                <a:latin typeface="Open Sans Bold"/>
              </a:rPr>
              <a:t>Presentation Controls</a:t>
            </a:r>
            <a:r>
              <a:rPr lang="en-US" sz="2300">
                <a:solidFill>
                  <a:srgbClr val="000000"/>
                </a:solidFill>
                <a:latin typeface="Open Sans"/>
              </a:rPr>
              <a:t> are informational, displaying data like static text labels, group boxes, column headers, tooltips showing control descriptions, and progress bars indicating processes.</a:t>
            </a:r>
          </a:p>
          <a:p>
            <a:pPr algn="just">
              <a:lnSpc>
                <a:spcPts val="3220"/>
              </a:lnSpc>
            </a:pPr>
          </a:p>
          <a:p>
            <a:pPr algn="just" marL="496572" indent="-248286" lvl="1">
              <a:lnSpc>
                <a:spcPts val="3220"/>
              </a:lnSpc>
              <a:buFont typeface="Arial"/>
              <a:buChar char="•"/>
            </a:pPr>
            <a:r>
              <a:rPr lang="en-US" sz="2300">
                <a:solidFill>
                  <a:srgbClr val="000000"/>
                </a:solidFill>
                <a:latin typeface="Open Sans"/>
              </a:rPr>
              <a:t>Other Controls include sliders to make value selections, tabs to switch between views, and to navigate through content.</a:t>
            </a:r>
          </a:p>
          <a:p>
            <a:pPr algn="just">
              <a:lnSpc>
                <a:spcPts val="3220"/>
              </a:lnSpc>
            </a:pPr>
          </a:p>
          <a:p>
            <a:pPr algn="just" marL="496572" indent="-248286" lvl="1">
              <a:lnSpc>
                <a:spcPts val="3220"/>
              </a:lnSpc>
              <a:buFont typeface="Arial"/>
              <a:buChar char="•"/>
            </a:pPr>
            <a:r>
              <a:rPr lang="en-US" sz="2300" u="sng">
                <a:solidFill>
                  <a:srgbClr val="000000"/>
                </a:solidFill>
                <a:latin typeface="Open Sans Bold"/>
              </a:rPr>
              <a:t>Accessibility</a:t>
            </a:r>
            <a:r>
              <a:rPr lang="en-US" sz="2300">
                <a:solidFill>
                  <a:srgbClr val="000000"/>
                </a:solidFill>
                <a:latin typeface="Open Sans"/>
              </a:rPr>
              <a:t> is enhanced through keyboard navigation and shortcuts as an alternative to mouse/pointer, voice recognition for voice commands, and adjustable audio feedback like text-to-speech readout and audio cues to guide visually impaired users.</a:t>
            </a:r>
          </a:p>
          <a:p>
            <a:pPr algn="just">
              <a:lnSpc>
                <a:spcPts val="3220"/>
              </a:lnSpc>
            </a:pPr>
          </a:p>
        </p:txBody>
      </p:sp>
      <p:sp>
        <p:nvSpPr>
          <p:cNvPr name="AutoShape 9" id="9"/>
          <p:cNvSpPr/>
          <p:nvPr/>
        </p:nvSpPr>
        <p:spPr>
          <a:xfrm flipH="true" flipV="true">
            <a:off x="448505" y="-104525"/>
            <a:ext cx="762" cy="7393966"/>
          </a:xfrm>
          <a:prstGeom prst="line">
            <a:avLst/>
          </a:prstGeom>
          <a:ln cap="flat" w="114300">
            <a:solidFill>
              <a:srgbClr val="9FC3D0"/>
            </a:solidFill>
            <a:prstDash val="solid"/>
            <a:headEnd type="none" len="sm" w="sm"/>
            <a:tailEnd type="none" len="sm" w="sm"/>
          </a:ln>
        </p:spPr>
      </p:sp>
      <p:sp>
        <p:nvSpPr>
          <p:cNvPr name="AutoShape 10" id="10"/>
          <p:cNvSpPr/>
          <p:nvPr/>
        </p:nvSpPr>
        <p:spPr>
          <a:xfrm flipH="true" flipV="true">
            <a:off x="443865" y="7289441"/>
            <a:ext cx="5403" cy="2997456"/>
          </a:xfrm>
          <a:prstGeom prst="line">
            <a:avLst/>
          </a:prstGeom>
          <a:ln cap="flat" w="114300">
            <a:solidFill>
              <a:srgbClr val="9FC3D0"/>
            </a:solidFill>
            <a:prstDash val="solid"/>
            <a:headEnd type="none" len="sm" w="sm"/>
            <a:tailEnd type="none" len="sm" w="sm"/>
          </a:ln>
        </p:spPr>
      </p:sp>
      <p:sp>
        <p:nvSpPr>
          <p:cNvPr name="Freeform 11" id="11"/>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83119" y="9632356"/>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782771" y="6294509"/>
            <a:ext cx="8136766" cy="3663234"/>
          </a:xfrm>
          <a:custGeom>
            <a:avLst/>
            <a:gdLst/>
            <a:ahLst/>
            <a:cxnLst/>
            <a:rect r="r" b="b" t="t" l="l"/>
            <a:pathLst>
              <a:path h="3663234" w="8136766">
                <a:moveTo>
                  <a:pt x="0" y="0"/>
                </a:moveTo>
                <a:lnTo>
                  <a:pt x="8136765" y="0"/>
                </a:lnTo>
                <a:lnTo>
                  <a:pt x="8136765" y="3663234"/>
                </a:lnTo>
                <a:lnTo>
                  <a:pt x="0" y="3663234"/>
                </a:lnTo>
                <a:lnTo>
                  <a:pt x="0" y="0"/>
                </a:lnTo>
                <a:close/>
              </a:path>
            </a:pathLst>
          </a:custGeom>
          <a:blipFill>
            <a:blip r:embed="rId4"/>
            <a:stretch>
              <a:fillRect l="0" t="-5391" r="0" b="0"/>
            </a:stretch>
          </a:blipFill>
        </p:spPr>
      </p:sp>
      <p:sp>
        <p:nvSpPr>
          <p:cNvPr name="Freeform 14" id="14"/>
          <p:cNvSpPr/>
          <p:nvPr/>
        </p:nvSpPr>
        <p:spPr>
          <a:xfrm flipH="false" flipV="false" rot="0">
            <a:off x="9765736" y="2007105"/>
            <a:ext cx="8153800" cy="3868808"/>
          </a:xfrm>
          <a:custGeom>
            <a:avLst/>
            <a:gdLst/>
            <a:ahLst/>
            <a:cxnLst/>
            <a:rect r="r" b="b" t="t" l="l"/>
            <a:pathLst>
              <a:path h="3868808" w="8153800">
                <a:moveTo>
                  <a:pt x="0" y="0"/>
                </a:moveTo>
                <a:lnTo>
                  <a:pt x="8153800" y="0"/>
                </a:lnTo>
                <a:lnTo>
                  <a:pt x="8153800" y="3868808"/>
                </a:lnTo>
                <a:lnTo>
                  <a:pt x="0" y="386880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DAGCF4nOcqY</dc:identifier>
  <dcterms:modified xsi:type="dcterms:W3CDTF">2011-08-01T06:04:30Z</dcterms:modified>
  <cp:revision>1</cp:revision>
  <dc:title>Beige Pastel Minimalist Thesis Defense Presentation</dc:title>
</cp:coreProperties>
</file>